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B1E880-278D-4882-9A16-B0369CC25A81}" type="datetimeFigureOut">
              <a:rPr lang="it-IT" smtClean="0"/>
              <a:t>19/05/2018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74492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1E880-278D-4882-9A16-B0369CC25A81}" type="datetimeFigureOut">
              <a:rPr lang="it-IT" smtClean="0"/>
              <a:t>19/05/2018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8716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1E880-278D-4882-9A16-B0369CC25A81}" type="datetimeFigureOut">
              <a:rPr lang="it-IT" smtClean="0"/>
              <a:t>19/05/2018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289588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1E880-278D-4882-9A16-B0369CC25A81}" type="datetimeFigureOut">
              <a:rPr lang="it-IT" smtClean="0"/>
              <a:t>19/05/2018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83989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EDB1E880-278D-4882-9A16-B0369CC25A81}" type="datetimeFigureOut">
              <a:rPr lang="it-IT" smtClean="0"/>
              <a:t>19/05/2018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242066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DB1E880-278D-4882-9A16-B0369CC25A81}" type="datetimeFigureOut">
              <a:rPr lang="it-IT" smtClean="0"/>
              <a:t>19/05/2018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276834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DB1E880-278D-4882-9A16-B0369CC25A81}" type="datetimeFigureOut">
              <a:rPr lang="it-IT" smtClean="0"/>
              <a:t>19/05/2018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30374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DB1E880-278D-4882-9A16-B0369CC25A81}" type="datetimeFigureOut">
              <a:rPr lang="it-IT" smtClean="0"/>
              <a:t>19/05/2018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58629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B1E880-278D-4882-9A16-B0369CC25A81}" type="datetimeFigureOut">
              <a:rPr lang="it-IT" smtClean="0"/>
              <a:t>19/05/2018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4234884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DB1E880-278D-4882-9A16-B0369CC25A81}" type="datetimeFigureOut">
              <a:rPr lang="it-IT" smtClean="0"/>
              <a:t>19/05/2018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40777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DB1E880-278D-4882-9A16-B0369CC25A81}" type="datetimeFigureOut">
              <a:rPr lang="it-IT" smtClean="0"/>
              <a:t>19/05/2018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E0B6EC-20EA-4D5B-876E-23F1711518B3}" type="slidenum">
              <a:rPr lang="it-IT" smtClean="0"/>
              <a:t>‹N›</a:t>
            </a:fld>
            <a:endParaRPr lang="it-IT"/>
          </a:p>
        </p:txBody>
      </p:sp>
    </p:spTree>
    <p:extLst>
      <p:ext uri="{BB962C8B-B14F-4D97-AF65-F5344CB8AC3E}">
        <p14:creationId xmlns:p14="http://schemas.microsoft.com/office/powerpoint/2010/main" val="385420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1E880-278D-4882-9A16-B0369CC25A81}" type="datetimeFigureOut">
              <a:rPr lang="it-IT" smtClean="0"/>
              <a:t>19/05/2018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0B6EC-20EA-4D5B-876E-23F1711518B3}" type="slidenum">
              <a:rPr lang="it-IT" smtClean="0"/>
              <a:t>‹N›</a:t>
            </a:fld>
            <a:endParaRPr lang="it-IT"/>
          </a:p>
        </p:txBody>
      </p:sp>
    </p:spTree>
    <p:extLst>
      <p:ext uri="{BB962C8B-B14F-4D97-AF65-F5344CB8AC3E}">
        <p14:creationId xmlns:p14="http://schemas.microsoft.com/office/powerpoint/2010/main" val="77378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25748" y="618978"/>
            <a:ext cx="7274369" cy="404406"/>
          </a:xfrm>
          <a:prstGeom prst="rect">
            <a:avLst/>
          </a:prstGeom>
        </p:spPr>
        <p:txBody>
          <a:bodyPr wrap="square">
            <a:spAutoFit/>
          </a:bodyPr>
          <a:lstStyle/>
          <a:p>
            <a:pPr algn="ctr">
              <a:lnSpc>
                <a:spcPts val="1350"/>
              </a:lnSpc>
              <a:spcAft>
                <a:spcPts val="0"/>
              </a:spcAft>
            </a:pPr>
            <a:r>
              <a:rPr lang="it-IT" sz="54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a:t>
            </a:r>
            <a:r>
              <a:rPr lang="it-IT" sz="5400" dirty="0" err="1"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digital</a:t>
            </a:r>
            <a:r>
              <a:rPr lang="it-IT" sz="54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 Class</a:t>
            </a:r>
            <a:endParaRPr lang="it-IT" sz="5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Immagine correl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484" y="1439662"/>
            <a:ext cx="8396896" cy="4729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53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3760826"/>
          </a:xfrm>
        </p:spPr>
        <p:txBody>
          <a:bodyPr>
            <a:normAutofit/>
          </a:bodyPr>
          <a:lstStyle/>
          <a:p>
            <a:r>
              <a:rPr lang="it-IT" dirty="0"/>
              <a:t>The </a:t>
            </a:r>
            <a:r>
              <a:rPr lang="it-IT" dirty="0" err="1"/>
              <a:t>development</a:t>
            </a:r>
            <a:r>
              <a:rPr lang="it-IT" dirty="0"/>
              <a:t> of </a:t>
            </a:r>
            <a:r>
              <a:rPr lang="it-IT" dirty="0" err="1"/>
              <a:t>technology</a:t>
            </a:r>
            <a:r>
              <a:rPr lang="it-IT" dirty="0"/>
              <a:t> and </a:t>
            </a:r>
            <a:r>
              <a:rPr lang="it-IT" dirty="0" err="1"/>
              <a:t>national</a:t>
            </a:r>
            <a:r>
              <a:rPr lang="it-IT" dirty="0"/>
              <a:t> </a:t>
            </a:r>
            <a:r>
              <a:rPr lang="it-IT" dirty="0" err="1"/>
              <a:t>plans</a:t>
            </a:r>
            <a:r>
              <a:rPr lang="it-IT" dirty="0"/>
              <a:t> for </a:t>
            </a:r>
            <a:r>
              <a:rPr lang="it-IT" dirty="0" err="1"/>
              <a:t>education</a:t>
            </a:r>
            <a:r>
              <a:rPr lang="it-IT" dirty="0"/>
              <a:t> </a:t>
            </a:r>
            <a:r>
              <a:rPr lang="it-IT" dirty="0" err="1"/>
              <a:t>allow</a:t>
            </a:r>
            <a:r>
              <a:rPr lang="it-IT" dirty="0"/>
              <a:t> </a:t>
            </a:r>
            <a:r>
              <a:rPr lang="it-IT" dirty="0" err="1"/>
              <a:t>today</a:t>
            </a:r>
            <a:r>
              <a:rPr lang="it-IT" dirty="0"/>
              <a:t> to </a:t>
            </a:r>
            <a:r>
              <a:rPr lang="it-IT" dirty="0" err="1"/>
              <a:t>bring</a:t>
            </a:r>
            <a:r>
              <a:rPr lang="it-IT" dirty="0"/>
              <a:t> ICT </a:t>
            </a:r>
            <a:r>
              <a:rPr lang="it-IT" dirty="0" err="1"/>
              <a:t>within</a:t>
            </a:r>
            <a:r>
              <a:rPr lang="it-IT" dirty="0"/>
              <a:t> the </a:t>
            </a:r>
            <a:r>
              <a:rPr lang="it-IT" dirty="0" err="1"/>
              <a:t>class</a:t>
            </a:r>
            <a:r>
              <a:rPr lang="it-IT" dirty="0"/>
              <a:t> in a </a:t>
            </a:r>
            <a:r>
              <a:rPr lang="it-IT" dirty="0" err="1"/>
              <a:t>easier</a:t>
            </a:r>
            <a:r>
              <a:rPr lang="it-IT" dirty="0"/>
              <a:t> way </a:t>
            </a:r>
            <a:r>
              <a:rPr lang="it-IT" dirty="0" err="1"/>
              <a:t>than</a:t>
            </a:r>
            <a:r>
              <a:rPr lang="it-IT" dirty="0"/>
              <a:t> </a:t>
            </a:r>
            <a:r>
              <a:rPr lang="it-IT" dirty="0" err="1"/>
              <a:t>it</a:t>
            </a:r>
            <a:r>
              <a:rPr lang="it-IT" dirty="0"/>
              <a:t> </a:t>
            </a:r>
            <a:r>
              <a:rPr lang="it-IT" dirty="0" err="1"/>
              <a:t>was</a:t>
            </a:r>
            <a:r>
              <a:rPr lang="it-IT" dirty="0"/>
              <a:t> in the </a:t>
            </a:r>
            <a:r>
              <a:rPr lang="it-IT" dirty="0" err="1"/>
              <a:t>past</a:t>
            </a:r>
            <a:r>
              <a:rPr lang="it-IT" dirty="0"/>
              <a:t>. The </a:t>
            </a:r>
            <a:r>
              <a:rPr lang="it-IT" dirty="0" err="1"/>
              <a:t>classroom</a:t>
            </a:r>
            <a:r>
              <a:rPr lang="it-IT" dirty="0"/>
              <a:t> </a:t>
            </a:r>
            <a:r>
              <a:rPr lang="it-IT" dirty="0" err="1"/>
              <a:t>is</a:t>
            </a:r>
            <a:r>
              <a:rPr lang="it-IT" dirty="0"/>
              <a:t> the </a:t>
            </a:r>
            <a:r>
              <a:rPr lang="it-IT" dirty="0" err="1"/>
              <a:t>place</a:t>
            </a:r>
            <a:r>
              <a:rPr lang="it-IT" dirty="0"/>
              <a:t> by </a:t>
            </a:r>
            <a:r>
              <a:rPr lang="it-IT" dirty="0" err="1"/>
              <a:t>definition</a:t>
            </a:r>
            <a:r>
              <a:rPr lang="it-IT" dirty="0"/>
              <a:t> </a:t>
            </a:r>
            <a:r>
              <a:rPr lang="it-IT" dirty="0" err="1"/>
              <a:t>assigned</a:t>
            </a:r>
            <a:r>
              <a:rPr lang="it-IT" dirty="0"/>
              <a:t> to </a:t>
            </a:r>
            <a:r>
              <a:rPr lang="it-IT" dirty="0" err="1"/>
              <a:t>pedagogical</a:t>
            </a:r>
            <a:r>
              <a:rPr lang="it-IT" dirty="0"/>
              <a:t> </a:t>
            </a:r>
            <a:r>
              <a:rPr lang="it-IT" dirty="0" err="1"/>
              <a:t>action</a:t>
            </a:r>
            <a:endParaRPr lang="it-IT" dirty="0"/>
          </a:p>
        </p:txBody>
      </p:sp>
    </p:spTree>
    <p:extLst>
      <p:ext uri="{BB962C8B-B14F-4D97-AF65-F5344CB8AC3E}">
        <p14:creationId xmlns:p14="http://schemas.microsoft.com/office/powerpoint/2010/main" val="77464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00135" y="1392702"/>
            <a:ext cx="7146388" cy="3882683"/>
          </a:xfrm>
        </p:spPr>
        <p:txBody>
          <a:bodyPr>
            <a:normAutofit fontScale="90000"/>
          </a:bodyPr>
          <a:lstStyle/>
          <a:p>
            <a:r>
              <a:rPr lang="it-IT" sz="3600" dirty="0" err="1"/>
              <a:t>Changing</a:t>
            </a:r>
            <a:r>
              <a:rPr lang="it-IT" sz="3600" dirty="0"/>
              <a:t> the </a:t>
            </a:r>
            <a:r>
              <a:rPr lang="it-IT" sz="3600" b="1" dirty="0" err="1"/>
              <a:t>learning</a:t>
            </a:r>
            <a:r>
              <a:rPr lang="it-IT" sz="3600" b="1" dirty="0"/>
              <a:t> </a:t>
            </a:r>
            <a:r>
              <a:rPr lang="it-IT" sz="3600" b="1" dirty="0" err="1"/>
              <a:t>environment</a:t>
            </a:r>
            <a:r>
              <a:rPr lang="it-IT" sz="3600" dirty="0"/>
              <a:t>, </a:t>
            </a:r>
            <a:r>
              <a:rPr lang="it-IT" sz="3600" dirty="0" err="1"/>
              <a:t>involves</a:t>
            </a:r>
            <a:r>
              <a:rPr lang="it-IT" sz="3600" dirty="0"/>
              <a:t> a </a:t>
            </a:r>
            <a:r>
              <a:rPr lang="it-IT" sz="3600" dirty="0" err="1"/>
              <a:t>rethinking</a:t>
            </a:r>
            <a:r>
              <a:rPr lang="it-IT" sz="3600" dirty="0"/>
              <a:t> of the </a:t>
            </a:r>
            <a:r>
              <a:rPr lang="it-IT" sz="3600" dirty="0" err="1"/>
              <a:t>lesson</a:t>
            </a:r>
            <a:r>
              <a:rPr lang="it-IT" sz="3600" dirty="0"/>
              <a:t> and </a:t>
            </a:r>
            <a:r>
              <a:rPr lang="it-IT" sz="3600" dirty="0" err="1"/>
              <a:t>finally</a:t>
            </a:r>
            <a:r>
              <a:rPr lang="it-IT" sz="3600" dirty="0"/>
              <a:t> </a:t>
            </a:r>
            <a:r>
              <a:rPr lang="it-IT" sz="3600" dirty="0" err="1"/>
              <a:t>requires</a:t>
            </a:r>
            <a:r>
              <a:rPr lang="it-IT" sz="3600" dirty="0"/>
              <a:t> the </a:t>
            </a:r>
            <a:r>
              <a:rPr lang="it-IT" sz="3600" dirty="0" err="1"/>
              <a:t>teacher</a:t>
            </a:r>
            <a:r>
              <a:rPr lang="it-IT" sz="3600" dirty="0"/>
              <a:t> to </a:t>
            </a:r>
            <a:r>
              <a:rPr lang="it-IT" sz="3600" dirty="0" err="1"/>
              <a:t>change</a:t>
            </a:r>
            <a:r>
              <a:rPr lang="it-IT" sz="3600" dirty="0"/>
              <a:t> </a:t>
            </a:r>
            <a:r>
              <a:rPr lang="it-IT" sz="3600" dirty="0" err="1"/>
              <a:t>his</a:t>
            </a:r>
            <a:r>
              <a:rPr lang="it-IT" sz="3600" dirty="0"/>
              <a:t> </a:t>
            </a:r>
            <a:r>
              <a:rPr lang="it-IT" sz="3600" b="1" dirty="0" err="1"/>
              <a:t>methodology</a:t>
            </a:r>
            <a:r>
              <a:rPr lang="it-IT" sz="3600" dirty="0"/>
              <a:t> and the </a:t>
            </a:r>
            <a:r>
              <a:rPr lang="it-IT" sz="3600" b="1" dirty="0" err="1"/>
              <a:t>communicative</a:t>
            </a:r>
            <a:r>
              <a:rPr lang="it-IT" sz="3600" b="1" dirty="0"/>
              <a:t> </a:t>
            </a:r>
            <a:r>
              <a:rPr lang="it-IT" sz="3600" b="1" dirty="0" err="1"/>
              <a:t>approach</a:t>
            </a:r>
            <a:r>
              <a:rPr lang="it-IT" sz="3600" dirty="0"/>
              <a:t> with the </a:t>
            </a:r>
            <a:r>
              <a:rPr lang="it-IT" sz="3600" dirty="0" err="1"/>
              <a:t>students</a:t>
            </a:r>
            <a:r>
              <a:rPr lang="it-IT" sz="3600" dirty="0"/>
              <a:t>: the </a:t>
            </a:r>
            <a:r>
              <a:rPr lang="it-IT" sz="3600" dirty="0" err="1"/>
              <a:t>lesson</a:t>
            </a:r>
            <a:r>
              <a:rPr lang="it-IT" sz="3600" dirty="0"/>
              <a:t> </a:t>
            </a:r>
            <a:r>
              <a:rPr lang="it-IT" sz="3600" dirty="0" err="1"/>
              <a:t>is</a:t>
            </a:r>
            <a:r>
              <a:rPr lang="it-IT" sz="3600" dirty="0"/>
              <a:t> </a:t>
            </a:r>
            <a:r>
              <a:rPr lang="it-IT" sz="3600" dirty="0" err="1"/>
              <a:t>digital</a:t>
            </a:r>
            <a:r>
              <a:rPr lang="it-IT" sz="3600" dirty="0"/>
              <a:t> </a:t>
            </a:r>
            <a:r>
              <a:rPr lang="it-IT" sz="3600" dirty="0" err="1"/>
              <a:t>not</a:t>
            </a:r>
            <a:r>
              <a:rPr lang="it-IT" sz="3600" dirty="0"/>
              <a:t> </a:t>
            </a:r>
            <a:r>
              <a:rPr lang="it-IT" sz="3600" dirty="0" err="1"/>
              <a:t>only</a:t>
            </a:r>
            <a:r>
              <a:rPr lang="it-IT" sz="3600" dirty="0"/>
              <a:t> </a:t>
            </a:r>
            <a:r>
              <a:rPr lang="it-IT" sz="3600" dirty="0" err="1"/>
              <a:t>because</a:t>
            </a:r>
            <a:r>
              <a:rPr lang="it-IT" sz="3600" dirty="0"/>
              <a:t> </a:t>
            </a:r>
            <a:r>
              <a:rPr lang="it-IT" sz="3600" dirty="0" err="1"/>
              <a:t>they</a:t>
            </a:r>
            <a:r>
              <a:rPr lang="it-IT" sz="3600" dirty="0"/>
              <a:t> use software and the Internet, </a:t>
            </a:r>
            <a:r>
              <a:rPr lang="it-IT" sz="3600" dirty="0" err="1"/>
              <a:t>but</a:t>
            </a:r>
            <a:r>
              <a:rPr lang="it-IT" sz="3600" dirty="0"/>
              <a:t> </a:t>
            </a:r>
            <a:r>
              <a:rPr lang="it-IT" sz="3600" dirty="0" err="1"/>
              <a:t>above</a:t>
            </a:r>
            <a:r>
              <a:rPr lang="it-IT" sz="3600" dirty="0"/>
              <a:t> </a:t>
            </a:r>
            <a:r>
              <a:rPr lang="it-IT" sz="3600" dirty="0" err="1"/>
              <a:t>all</a:t>
            </a:r>
            <a:r>
              <a:rPr lang="it-IT" sz="3600" dirty="0"/>
              <a:t> </a:t>
            </a:r>
            <a:r>
              <a:rPr lang="it-IT" sz="3600" dirty="0" err="1"/>
              <a:t>because</a:t>
            </a:r>
            <a:r>
              <a:rPr lang="it-IT" sz="3600" dirty="0"/>
              <a:t> </a:t>
            </a:r>
            <a:r>
              <a:rPr lang="it-IT" sz="3600" dirty="0" err="1"/>
              <a:t>they</a:t>
            </a:r>
            <a:r>
              <a:rPr lang="it-IT" sz="3600" dirty="0"/>
              <a:t> use </a:t>
            </a:r>
            <a:r>
              <a:rPr lang="it-IT" sz="3600" dirty="0" err="1"/>
              <a:t>technology</a:t>
            </a:r>
            <a:r>
              <a:rPr lang="it-IT" sz="3600" dirty="0"/>
              <a:t> in the </a:t>
            </a:r>
            <a:r>
              <a:rPr lang="it-IT" sz="3600" dirty="0" err="1"/>
              <a:t>classroom</a:t>
            </a:r>
            <a:r>
              <a:rPr lang="it-IT" sz="3600" dirty="0"/>
              <a:t> for </a:t>
            </a:r>
            <a:r>
              <a:rPr lang="it-IT" sz="3600" dirty="0" err="1"/>
              <a:t>everyday</a:t>
            </a:r>
            <a:r>
              <a:rPr lang="it-IT" sz="3600" dirty="0"/>
              <a:t> </a:t>
            </a:r>
            <a:r>
              <a:rPr lang="it-IT" sz="3600" dirty="0" err="1"/>
              <a:t>lessons</a:t>
            </a:r>
            <a:r>
              <a:rPr lang="it-IT" sz="3600" dirty="0"/>
              <a:t>.</a:t>
            </a:r>
            <a:br>
              <a:rPr lang="it-IT" sz="3600" dirty="0"/>
            </a:br>
            <a:r>
              <a:rPr lang="it-IT" sz="3600" dirty="0"/>
              <a:t>The </a:t>
            </a:r>
            <a:r>
              <a:rPr lang="it-IT" sz="3600" dirty="0" err="1"/>
              <a:t>changes</a:t>
            </a:r>
            <a:r>
              <a:rPr lang="it-IT" sz="3600" dirty="0"/>
              <a:t> in the </a:t>
            </a:r>
            <a:r>
              <a:rPr lang="it-IT" sz="3600" dirty="0" err="1"/>
              <a:t>context</a:t>
            </a:r>
            <a:r>
              <a:rPr lang="it-IT" sz="3600" dirty="0"/>
              <a:t>, </a:t>
            </a:r>
            <a:r>
              <a:rPr lang="it-IT" sz="3600" dirty="0" err="1"/>
              <a:t>requires</a:t>
            </a:r>
            <a:r>
              <a:rPr lang="it-IT" sz="3600" dirty="0"/>
              <a:t> the </a:t>
            </a:r>
            <a:r>
              <a:rPr lang="it-IT" sz="3600" dirty="0" err="1"/>
              <a:t>teacher</a:t>
            </a:r>
            <a:r>
              <a:rPr lang="it-IT" sz="3600" dirty="0"/>
              <a:t> to </a:t>
            </a:r>
            <a:r>
              <a:rPr lang="it-IT" sz="3600" dirty="0" err="1"/>
              <a:t>redesign</a:t>
            </a:r>
            <a:r>
              <a:rPr lang="it-IT" sz="3600" dirty="0"/>
              <a:t> the </a:t>
            </a:r>
            <a:r>
              <a:rPr lang="it-IT" sz="3600" dirty="0" err="1"/>
              <a:t>space</a:t>
            </a:r>
            <a:r>
              <a:rPr lang="it-IT" sz="3600" dirty="0"/>
              <a:t> and </a:t>
            </a:r>
            <a:r>
              <a:rPr lang="it-IT" sz="3600" dirty="0" err="1"/>
              <a:t>improve</a:t>
            </a:r>
            <a:r>
              <a:rPr lang="it-IT" sz="3600" dirty="0"/>
              <a:t> the </a:t>
            </a:r>
            <a:r>
              <a:rPr lang="it-IT" sz="3600" dirty="0" err="1"/>
              <a:t>dynamics</a:t>
            </a:r>
            <a:r>
              <a:rPr lang="it-IT" sz="3600" dirty="0"/>
              <a:t> </a:t>
            </a:r>
            <a:r>
              <a:rPr lang="it-IT" sz="3600" dirty="0" err="1"/>
              <a:t>between</a:t>
            </a:r>
            <a:r>
              <a:rPr lang="it-IT" sz="3600" dirty="0"/>
              <a:t> the </a:t>
            </a:r>
            <a:r>
              <a:rPr lang="it-IT" sz="3600" dirty="0" err="1"/>
              <a:t>subjects</a:t>
            </a:r>
            <a:r>
              <a:rPr lang="it-IT" sz="3600" dirty="0"/>
              <a:t> </a:t>
            </a:r>
            <a:r>
              <a:rPr lang="it-IT" sz="3600" dirty="0" err="1"/>
              <a:t>who</a:t>
            </a:r>
            <a:r>
              <a:rPr lang="it-IT" sz="3600" dirty="0"/>
              <a:t> </a:t>
            </a:r>
            <a:r>
              <a:rPr lang="it-IT" sz="3600" dirty="0" err="1"/>
              <a:t>inhabit</a:t>
            </a:r>
            <a:r>
              <a:rPr lang="it-IT" sz="3600" dirty="0"/>
              <a:t> </a:t>
            </a:r>
            <a:r>
              <a:rPr lang="it-IT" sz="3600" dirty="0" err="1" smtClean="0"/>
              <a:t>it</a:t>
            </a:r>
            <a:r>
              <a:rPr lang="it-IT" sz="3600" dirty="0" smtClean="0"/>
              <a:t>.</a:t>
            </a:r>
            <a:endParaRPr lang="it-IT" sz="3600" dirty="0"/>
          </a:p>
        </p:txBody>
      </p:sp>
      <p:pic>
        <p:nvPicPr>
          <p:cNvPr id="3074" name="Picture 2" descr="Risultati immagini per classe digitale immagi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703" y="640129"/>
            <a:ext cx="3766739" cy="2736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86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a:t>
            </a:r>
            <a:r>
              <a:rPr lang="it-IT" dirty="0" smtClean="0"/>
              <a:t>ritical </a:t>
            </a:r>
            <a:r>
              <a:rPr lang="it-IT" dirty="0" err="1" smtClean="0"/>
              <a:t>Issues</a:t>
            </a:r>
            <a:r>
              <a:rPr lang="it-IT" dirty="0" smtClean="0"/>
              <a:t> </a:t>
            </a:r>
            <a:r>
              <a:rPr lang="it-IT" dirty="0"/>
              <a:t>to be </a:t>
            </a:r>
            <a:r>
              <a:rPr lang="it-IT" dirty="0" err="1"/>
              <a:t>faced</a:t>
            </a:r>
            <a:r>
              <a:rPr lang="it-IT" dirty="0"/>
              <a:t> in the </a:t>
            </a:r>
            <a:r>
              <a:rPr lang="it-IT" dirty="0" err="1"/>
              <a:t>change</a:t>
            </a:r>
            <a:r>
              <a:rPr lang="it-IT" dirty="0"/>
              <a:t>: </a:t>
            </a:r>
            <a:br>
              <a:rPr lang="it-IT" dirty="0"/>
            </a:br>
            <a:endParaRPr lang="it-IT" dirty="0"/>
          </a:p>
        </p:txBody>
      </p:sp>
      <p:sp>
        <p:nvSpPr>
          <p:cNvPr id="3" name="Segnaposto contenuto 2"/>
          <p:cNvSpPr>
            <a:spLocks noGrp="1"/>
          </p:cNvSpPr>
          <p:nvPr>
            <p:ph idx="1"/>
          </p:nvPr>
        </p:nvSpPr>
        <p:spPr/>
        <p:txBody>
          <a:bodyPr/>
          <a:lstStyle/>
          <a:p>
            <a:pPr marL="0" lvl="0" indent="0">
              <a:buNone/>
            </a:pPr>
            <a:r>
              <a:rPr lang="it-IT" dirty="0" smtClean="0"/>
              <a:t>1. </a:t>
            </a:r>
            <a:r>
              <a:rPr lang="it-IT" dirty="0"/>
              <a:t>first </a:t>
            </a:r>
            <a:r>
              <a:rPr lang="it-IT" dirty="0" err="1" smtClean="0"/>
              <a:t>problem</a:t>
            </a:r>
            <a:r>
              <a:rPr lang="it-IT" dirty="0" smtClean="0"/>
              <a:t>: </a:t>
            </a:r>
            <a:r>
              <a:rPr lang="it-IT" dirty="0"/>
              <a:t>Teachers must </a:t>
            </a:r>
            <a:r>
              <a:rPr lang="it-IT" dirty="0" err="1"/>
              <a:t>acquire</a:t>
            </a:r>
            <a:r>
              <a:rPr lang="it-IT" dirty="0"/>
              <a:t> the </a:t>
            </a:r>
            <a:r>
              <a:rPr lang="it-IT" dirty="0" err="1"/>
              <a:t>skills</a:t>
            </a:r>
            <a:r>
              <a:rPr lang="it-IT" dirty="0"/>
              <a:t> </a:t>
            </a:r>
            <a:r>
              <a:rPr lang="it-IT" dirty="0" err="1"/>
              <a:t>necessary</a:t>
            </a:r>
            <a:r>
              <a:rPr lang="it-IT" dirty="0"/>
              <a:t> to </a:t>
            </a:r>
            <a:r>
              <a:rPr lang="it-IT" dirty="0" err="1"/>
              <a:t>read</a:t>
            </a:r>
            <a:r>
              <a:rPr lang="it-IT" dirty="0"/>
              <a:t> and produce </a:t>
            </a:r>
            <a:r>
              <a:rPr lang="it-IT" dirty="0" err="1"/>
              <a:t>digital</a:t>
            </a:r>
            <a:r>
              <a:rPr lang="it-IT" dirty="0"/>
              <a:t> </a:t>
            </a:r>
            <a:r>
              <a:rPr lang="it-IT" dirty="0" err="1"/>
              <a:t>content</a:t>
            </a:r>
            <a:r>
              <a:rPr lang="it-IT" dirty="0"/>
              <a:t>. </a:t>
            </a:r>
            <a:endParaRPr lang="it-IT" dirty="0" smtClean="0"/>
          </a:p>
          <a:p>
            <a:pPr lvl="0"/>
            <a:endParaRPr lang="it-IT" dirty="0"/>
          </a:p>
          <a:p>
            <a:pPr marL="0" lvl="0" indent="0">
              <a:buNone/>
            </a:pPr>
            <a:r>
              <a:rPr lang="it-IT" dirty="0" smtClean="0"/>
              <a:t>2.  </a:t>
            </a:r>
            <a:r>
              <a:rPr lang="it-IT" dirty="0" err="1"/>
              <a:t>second</a:t>
            </a:r>
            <a:r>
              <a:rPr lang="it-IT" dirty="0"/>
              <a:t> </a:t>
            </a:r>
            <a:r>
              <a:rPr lang="it-IT" dirty="0" err="1" smtClean="0"/>
              <a:t>problem</a:t>
            </a:r>
            <a:r>
              <a:rPr lang="it-IT" dirty="0" smtClean="0"/>
              <a:t>: </a:t>
            </a:r>
            <a:r>
              <a:rPr lang="it-IT" dirty="0" err="1" smtClean="0"/>
              <a:t>it</a:t>
            </a:r>
            <a:r>
              <a:rPr lang="it-IT" dirty="0" smtClean="0"/>
              <a:t> </a:t>
            </a:r>
            <a:r>
              <a:rPr lang="it-IT" dirty="0" err="1"/>
              <a:t>is</a:t>
            </a:r>
            <a:r>
              <a:rPr lang="it-IT" dirty="0"/>
              <a:t> </a:t>
            </a:r>
            <a:r>
              <a:rPr lang="it-IT" dirty="0" err="1"/>
              <a:t>less</a:t>
            </a:r>
            <a:r>
              <a:rPr lang="it-IT" dirty="0"/>
              <a:t> </a:t>
            </a:r>
            <a:r>
              <a:rPr lang="it-IT" dirty="0" err="1"/>
              <a:t>evident</a:t>
            </a:r>
            <a:r>
              <a:rPr lang="it-IT" dirty="0"/>
              <a:t>, </a:t>
            </a:r>
            <a:r>
              <a:rPr lang="it-IT" dirty="0" err="1"/>
              <a:t>because</a:t>
            </a:r>
            <a:r>
              <a:rPr lang="it-IT" dirty="0"/>
              <a:t> </a:t>
            </a:r>
            <a:r>
              <a:rPr lang="it-IT" dirty="0" err="1"/>
              <a:t>it</a:t>
            </a:r>
            <a:r>
              <a:rPr lang="it-IT" dirty="0"/>
              <a:t> </a:t>
            </a:r>
            <a:r>
              <a:rPr lang="it-IT" dirty="0" err="1"/>
              <a:t>concerns</a:t>
            </a:r>
            <a:r>
              <a:rPr lang="it-IT" dirty="0"/>
              <a:t> the impact on the </a:t>
            </a:r>
            <a:r>
              <a:rPr lang="it-IT" dirty="0" err="1"/>
              <a:t>teacher's</a:t>
            </a:r>
            <a:r>
              <a:rPr lang="it-IT" dirty="0"/>
              <a:t> </a:t>
            </a:r>
            <a:r>
              <a:rPr lang="it-IT" dirty="0" err="1"/>
              <a:t>methodology</a:t>
            </a:r>
            <a:r>
              <a:rPr lang="it-IT" dirty="0"/>
              <a:t>, the </a:t>
            </a:r>
            <a:r>
              <a:rPr lang="it-IT" dirty="0" err="1"/>
              <a:t>communicative</a:t>
            </a:r>
            <a:r>
              <a:rPr lang="it-IT" dirty="0"/>
              <a:t> </a:t>
            </a:r>
            <a:r>
              <a:rPr lang="it-IT" dirty="0" err="1"/>
              <a:t>practice</a:t>
            </a:r>
            <a:r>
              <a:rPr lang="it-IT" dirty="0"/>
              <a:t> of the </a:t>
            </a:r>
            <a:r>
              <a:rPr lang="it-IT" dirty="0" err="1"/>
              <a:t>class</a:t>
            </a:r>
            <a:r>
              <a:rPr lang="it-IT" dirty="0"/>
              <a:t> and the </a:t>
            </a:r>
            <a:r>
              <a:rPr lang="it-IT" dirty="0" err="1"/>
              <a:t>didactic</a:t>
            </a:r>
            <a:r>
              <a:rPr lang="it-IT" dirty="0"/>
              <a:t> </a:t>
            </a:r>
            <a:r>
              <a:rPr lang="it-IT" dirty="0" err="1"/>
              <a:t>relationship</a:t>
            </a:r>
            <a:r>
              <a:rPr lang="it-IT" dirty="0"/>
              <a:t> </a:t>
            </a:r>
            <a:r>
              <a:rPr lang="it-IT" dirty="0" err="1"/>
              <a:t>between</a:t>
            </a:r>
            <a:r>
              <a:rPr lang="it-IT" dirty="0"/>
              <a:t> the </a:t>
            </a:r>
            <a:r>
              <a:rPr lang="it-IT" dirty="0" err="1"/>
              <a:t>teacher</a:t>
            </a:r>
            <a:r>
              <a:rPr lang="it-IT" dirty="0"/>
              <a:t> and the </a:t>
            </a:r>
            <a:r>
              <a:rPr lang="it-IT" dirty="0" err="1" smtClean="0"/>
              <a:t>students</a:t>
            </a:r>
            <a:r>
              <a:rPr lang="it-IT" dirty="0" smtClean="0"/>
              <a:t> and the </a:t>
            </a:r>
            <a:r>
              <a:rPr lang="it-IT" dirty="0" err="1" smtClean="0"/>
              <a:t>relationship</a:t>
            </a:r>
            <a:r>
              <a:rPr lang="it-IT" dirty="0" smtClean="0"/>
              <a:t> </a:t>
            </a:r>
            <a:r>
              <a:rPr lang="it-IT" dirty="0" err="1" smtClean="0"/>
              <a:t>among</a:t>
            </a:r>
            <a:r>
              <a:rPr lang="it-IT" dirty="0" smtClean="0"/>
              <a:t> </a:t>
            </a:r>
            <a:r>
              <a:rPr lang="it-IT" dirty="0"/>
              <a:t>the </a:t>
            </a:r>
            <a:r>
              <a:rPr lang="it-IT" dirty="0" err="1"/>
              <a:t>students</a:t>
            </a:r>
            <a:r>
              <a:rPr lang="it-IT" dirty="0"/>
              <a:t>.</a:t>
            </a:r>
          </a:p>
          <a:p>
            <a:pPr marL="0" indent="0">
              <a:buNone/>
            </a:pPr>
            <a:endParaRPr lang="it-IT" dirty="0"/>
          </a:p>
        </p:txBody>
      </p:sp>
    </p:spTree>
    <p:extLst>
      <p:ext uri="{BB962C8B-B14F-4D97-AF65-F5344CB8AC3E}">
        <p14:creationId xmlns:p14="http://schemas.microsoft.com/office/powerpoint/2010/main" val="244925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problem</a:t>
            </a:r>
            <a:r>
              <a:rPr lang="it-IT" dirty="0"/>
              <a:t> of </a:t>
            </a:r>
            <a:r>
              <a:rPr lang="it-IT" dirty="0" err="1"/>
              <a:t>digital</a:t>
            </a:r>
            <a:r>
              <a:rPr lang="it-IT" dirty="0"/>
              <a:t> </a:t>
            </a:r>
            <a:r>
              <a:rPr lang="it-IT" dirty="0" err="1" smtClean="0"/>
              <a:t>content</a:t>
            </a:r>
            <a:endParaRPr lang="it-IT" dirty="0"/>
          </a:p>
        </p:txBody>
      </p:sp>
      <p:sp>
        <p:nvSpPr>
          <p:cNvPr id="3" name="Segnaposto contenuto 2"/>
          <p:cNvSpPr>
            <a:spLocks noGrp="1"/>
          </p:cNvSpPr>
          <p:nvPr>
            <p:ph idx="1"/>
          </p:nvPr>
        </p:nvSpPr>
        <p:spPr/>
        <p:txBody>
          <a:bodyPr/>
          <a:lstStyle/>
          <a:p>
            <a:r>
              <a:rPr lang="it-IT" dirty="0"/>
              <a:t>The </a:t>
            </a:r>
            <a:r>
              <a:rPr lang="it-IT" dirty="0" err="1"/>
              <a:t>problem</a:t>
            </a:r>
            <a:r>
              <a:rPr lang="it-IT" dirty="0"/>
              <a:t> of </a:t>
            </a:r>
            <a:r>
              <a:rPr lang="it-IT" dirty="0" err="1"/>
              <a:t>digital</a:t>
            </a:r>
            <a:r>
              <a:rPr lang="it-IT" dirty="0"/>
              <a:t> </a:t>
            </a:r>
            <a:r>
              <a:rPr lang="it-IT" dirty="0" err="1"/>
              <a:t>content</a:t>
            </a:r>
            <a:r>
              <a:rPr lang="it-IT" dirty="0"/>
              <a:t> </a:t>
            </a:r>
            <a:r>
              <a:rPr lang="it-IT" dirty="0" err="1"/>
              <a:t>concerns</a:t>
            </a:r>
            <a:r>
              <a:rPr lang="it-IT" dirty="0"/>
              <a:t> the </a:t>
            </a:r>
            <a:r>
              <a:rPr lang="it-IT" dirty="0" err="1"/>
              <a:t>skills</a:t>
            </a:r>
            <a:r>
              <a:rPr lang="it-IT" dirty="0"/>
              <a:t> to be </a:t>
            </a:r>
            <a:r>
              <a:rPr lang="it-IT" dirty="0" err="1"/>
              <a:t>owned</a:t>
            </a:r>
            <a:r>
              <a:rPr lang="it-IT" dirty="0"/>
              <a:t> to use software and produce </a:t>
            </a:r>
            <a:r>
              <a:rPr lang="it-IT" dirty="0" err="1"/>
              <a:t>content</a:t>
            </a:r>
            <a:r>
              <a:rPr lang="it-IT" dirty="0"/>
              <a:t>. </a:t>
            </a:r>
          </a:p>
          <a:p>
            <a:r>
              <a:rPr lang="it-IT" dirty="0"/>
              <a:t>The </a:t>
            </a:r>
            <a:r>
              <a:rPr lang="it-IT" dirty="0" err="1"/>
              <a:t>skills</a:t>
            </a:r>
            <a:r>
              <a:rPr lang="it-IT" dirty="0"/>
              <a:t> to be </a:t>
            </a:r>
            <a:r>
              <a:rPr lang="it-IT" dirty="0" err="1"/>
              <a:t>acquired</a:t>
            </a:r>
            <a:r>
              <a:rPr lang="it-IT" dirty="0"/>
              <a:t> are </a:t>
            </a:r>
            <a:r>
              <a:rPr lang="it-IT" dirty="0" err="1"/>
              <a:t>called</a:t>
            </a:r>
            <a:r>
              <a:rPr lang="it-IT" dirty="0"/>
              <a:t> </a:t>
            </a:r>
            <a:r>
              <a:rPr lang="it-IT" b="1" dirty="0" err="1" smtClean="0"/>
              <a:t>litteracy</a:t>
            </a:r>
            <a:r>
              <a:rPr lang="it-IT" dirty="0" smtClean="0"/>
              <a:t>.</a:t>
            </a:r>
            <a:endParaRPr lang="it-IT" dirty="0"/>
          </a:p>
          <a:p>
            <a:pPr lvl="0"/>
            <a:r>
              <a:rPr lang="it-IT" dirty="0" err="1"/>
              <a:t>there</a:t>
            </a:r>
            <a:r>
              <a:rPr lang="it-IT" dirty="0"/>
              <a:t> </a:t>
            </a:r>
            <a:r>
              <a:rPr lang="it-IT" dirty="0" err="1"/>
              <a:t>is</a:t>
            </a:r>
            <a:r>
              <a:rPr lang="it-IT" dirty="0"/>
              <a:t> </a:t>
            </a:r>
            <a:r>
              <a:rPr lang="it-IT" dirty="0" err="1"/>
              <a:t>therefore</a:t>
            </a:r>
            <a:r>
              <a:rPr lang="it-IT" dirty="0"/>
              <a:t> a first and more </a:t>
            </a:r>
            <a:r>
              <a:rPr lang="it-IT" dirty="0" err="1"/>
              <a:t>obvious</a:t>
            </a:r>
            <a:r>
              <a:rPr lang="it-IT" dirty="0"/>
              <a:t> </a:t>
            </a:r>
            <a:r>
              <a:rPr lang="it-IT" b="1" dirty="0" err="1"/>
              <a:t>technical</a:t>
            </a:r>
            <a:r>
              <a:rPr lang="it-IT" b="1" dirty="0"/>
              <a:t> </a:t>
            </a:r>
            <a:r>
              <a:rPr lang="it-IT" b="1" dirty="0" err="1"/>
              <a:t>litteracy</a:t>
            </a:r>
            <a:r>
              <a:rPr lang="it-IT" dirty="0"/>
              <a:t> in the use of the computer, </a:t>
            </a:r>
          </a:p>
          <a:p>
            <a:r>
              <a:rPr lang="it-IT" dirty="0"/>
              <a:t>and </a:t>
            </a:r>
            <a:r>
              <a:rPr lang="it-IT" dirty="0" err="1" smtClean="0"/>
              <a:t>there</a:t>
            </a:r>
            <a:r>
              <a:rPr lang="it-IT" dirty="0" smtClean="0"/>
              <a:t> </a:t>
            </a:r>
            <a:r>
              <a:rPr lang="it-IT" dirty="0" err="1" smtClean="0"/>
              <a:t>is</a:t>
            </a:r>
            <a:r>
              <a:rPr lang="it-IT" dirty="0" smtClean="0"/>
              <a:t> </a:t>
            </a:r>
            <a:r>
              <a:rPr lang="it-IT" dirty="0" err="1" smtClean="0"/>
              <a:t>also</a:t>
            </a:r>
            <a:r>
              <a:rPr lang="it-IT" dirty="0" smtClean="0"/>
              <a:t> a </a:t>
            </a:r>
            <a:r>
              <a:rPr lang="it-IT" b="1" dirty="0"/>
              <a:t>media </a:t>
            </a:r>
            <a:r>
              <a:rPr lang="it-IT" b="1" dirty="0" err="1"/>
              <a:t>litteracy</a:t>
            </a:r>
            <a:r>
              <a:rPr lang="it-IT" dirty="0"/>
              <a:t>, </a:t>
            </a:r>
            <a:r>
              <a:rPr lang="it-IT" dirty="0" err="1"/>
              <a:t>that</a:t>
            </a:r>
            <a:r>
              <a:rPr lang="it-IT" dirty="0"/>
              <a:t> </a:t>
            </a:r>
            <a:r>
              <a:rPr lang="it-IT" dirty="0" err="1"/>
              <a:t>is</a:t>
            </a:r>
            <a:r>
              <a:rPr lang="it-IT" dirty="0"/>
              <a:t> the </a:t>
            </a:r>
            <a:r>
              <a:rPr lang="it-IT" dirty="0" err="1"/>
              <a:t>competence</a:t>
            </a:r>
            <a:r>
              <a:rPr lang="it-IT" dirty="0"/>
              <a:t> in </a:t>
            </a:r>
            <a:r>
              <a:rPr lang="it-IT" dirty="0" err="1"/>
              <a:t>writing</a:t>
            </a:r>
            <a:r>
              <a:rPr lang="it-IT" dirty="0"/>
              <a:t> </a:t>
            </a:r>
            <a:r>
              <a:rPr lang="it-IT" dirty="0" err="1"/>
              <a:t>using</a:t>
            </a:r>
            <a:r>
              <a:rPr lang="it-IT" dirty="0"/>
              <a:t> multiple </a:t>
            </a:r>
            <a:r>
              <a:rPr lang="it-IT" dirty="0" err="1"/>
              <a:t>languages</a:t>
            </a:r>
            <a:r>
              <a:rPr lang="it-IT" dirty="0"/>
              <a:t>, </a:t>
            </a:r>
            <a:r>
              <a:rPr lang="it-IT" dirty="0" err="1"/>
              <a:t>managing</a:t>
            </a:r>
            <a:r>
              <a:rPr lang="it-IT" dirty="0"/>
              <a:t> the multiple </a:t>
            </a:r>
            <a:r>
              <a:rPr lang="it-IT" dirty="0" err="1"/>
              <a:t>effects</a:t>
            </a:r>
            <a:r>
              <a:rPr lang="it-IT" dirty="0"/>
              <a:t> of </a:t>
            </a:r>
            <a:r>
              <a:rPr lang="it-IT" dirty="0" err="1"/>
              <a:t>meaning</a:t>
            </a:r>
            <a:r>
              <a:rPr lang="it-IT" dirty="0"/>
              <a:t> </a:t>
            </a:r>
            <a:r>
              <a:rPr lang="it-IT" dirty="0" err="1"/>
              <a:t>that</a:t>
            </a:r>
            <a:r>
              <a:rPr lang="it-IT" dirty="0"/>
              <a:t> multimedia </a:t>
            </a:r>
            <a:r>
              <a:rPr lang="it-IT" dirty="0" err="1"/>
              <a:t>necessarily</a:t>
            </a:r>
            <a:r>
              <a:rPr lang="it-IT" dirty="0"/>
              <a:t> </a:t>
            </a:r>
            <a:r>
              <a:rPr lang="it-IT" dirty="0" err="1"/>
              <a:t>produces</a:t>
            </a:r>
            <a:r>
              <a:rPr lang="it-IT" dirty="0"/>
              <a:t> </a:t>
            </a:r>
            <a:r>
              <a:rPr lang="it-IT" dirty="0" err="1"/>
              <a:t>compared</a:t>
            </a:r>
            <a:r>
              <a:rPr lang="it-IT" dirty="0"/>
              <a:t> to an </a:t>
            </a:r>
            <a:r>
              <a:rPr lang="it-IT" dirty="0" err="1"/>
              <a:t>exclusively</a:t>
            </a:r>
            <a:r>
              <a:rPr lang="it-IT" dirty="0"/>
              <a:t> </a:t>
            </a:r>
            <a:r>
              <a:rPr lang="it-IT" dirty="0" err="1"/>
              <a:t>alphabetic</a:t>
            </a:r>
            <a:r>
              <a:rPr lang="it-IT" dirty="0"/>
              <a:t> </a:t>
            </a:r>
            <a:r>
              <a:rPr lang="it-IT" dirty="0" err="1"/>
              <a:t>writing</a:t>
            </a:r>
            <a:r>
              <a:rPr lang="it-IT" dirty="0"/>
              <a:t>.</a:t>
            </a:r>
          </a:p>
        </p:txBody>
      </p:sp>
    </p:spTree>
    <p:extLst>
      <p:ext uri="{BB962C8B-B14F-4D97-AF65-F5344CB8AC3E}">
        <p14:creationId xmlns:p14="http://schemas.microsoft.com/office/powerpoint/2010/main" val="198744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6670" y="1055267"/>
            <a:ext cx="3775450" cy="510791"/>
          </a:xfrm>
        </p:spPr>
        <p:txBody>
          <a:bodyPr>
            <a:normAutofit fontScale="90000"/>
          </a:bodyPr>
          <a:lstStyle/>
          <a:p>
            <a:pPr algn="ctr"/>
            <a:r>
              <a:rPr lang="it-IT" dirty="0" err="1" smtClean="0"/>
              <a:t>Methodology</a:t>
            </a:r>
            <a:r>
              <a:rPr lang="it-IT" dirty="0" smtClean="0"/>
              <a:t/>
            </a:r>
            <a:br>
              <a:rPr lang="it-IT" dirty="0" smtClean="0"/>
            </a:br>
            <a:endParaRPr lang="it-IT" dirty="0"/>
          </a:p>
        </p:txBody>
      </p:sp>
      <p:sp>
        <p:nvSpPr>
          <p:cNvPr id="3" name="Segnaposto contenuto 2"/>
          <p:cNvSpPr>
            <a:spLocks noGrp="1"/>
          </p:cNvSpPr>
          <p:nvPr>
            <p:ph idx="1"/>
          </p:nvPr>
        </p:nvSpPr>
        <p:spPr>
          <a:xfrm>
            <a:off x="838200" y="2475915"/>
            <a:ext cx="10092397" cy="3701048"/>
          </a:xfrm>
        </p:spPr>
        <p:txBody>
          <a:bodyPr>
            <a:normAutofit fontScale="92500" lnSpcReduction="10000"/>
          </a:bodyPr>
          <a:lstStyle/>
          <a:p>
            <a:r>
              <a:rPr lang="it-IT" dirty="0"/>
              <a:t>Once the </a:t>
            </a:r>
            <a:r>
              <a:rPr lang="it-IT" dirty="0" err="1"/>
              <a:t>teacher</a:t>
            </a:r>
            <a:r>
              <a:rPr lang="it-IT" dirty="0"/>
              <a:t> </a:t>
            </a:r>
            <a:r>
              <a:rPr lang="it-IT" dirty="0" err="1"/>
              <a:t>has</a:t>
            </a:r>
            <a:r>
              <a:rPr lang="it-IT" dirty="0"/>
              <a:t> a </a:t>
            </a:r>
            <a:r>
              <a:rPr lang="it-IT" dirty="0" err="1"/>
              <a:t>good</a:t>
            </a:r>
            <a:r>
              <a:rPr lang="it-IT" dirty="0"/>
              <a:t> </a:t>
            </a:r>
            <a:r>
              <a:rPr lang="it-IT" dirty="0" err="1"/>
              <a:t>managing</a:t>
            </a:r>
            <a:r>
              <a:rPr lang="it-IT" dirty="0"/>
              <a:t> of the </a:t>
            </a:r>
            <a:r>
              <a:rPr lang="it-IT" dirty="0" err="1"/>
              <a:t>tool</a:t>
            </a:r>
            <a:r>
              <a:rPr lang="it-IT" dirty="0"/>
              <a:t> and </a:t>
            </a:r>
            <a:r>
              <a:rPr lang="it-IT" dirty="0" err="1"/>
              <a:t>is</a:t>
            </a:r>
            <a:r>
              <a:rPr lang="it-IT" dirty="0"/>
              <a:t> </a:t>
            </a:r>
            <a:r>
              <a:rPr lang="it-IT" dirty="0" err="1"/>
              <a:t>able</a:t>
            </a:r>
            <a:r>
              <a:rPr lang="it-IT" dirty="0"/>
              <a:t> to </a:t>
            </a:r>
            <a:r>
              <a:rPr lang="it-IT" dirty="0" err="1"/>
              <a:t>build</a:t>
            </a:r>
            <a:r>
              <a:rPr lang="it-IT" dirty="0"/>
              <a:t> </a:t>
            </a:r>
            <a:r>
              <a:rPr lang="it-IT" dirty="0" err="1"/>
              <a:t>content</a:t>
            </a:r>
            <a:r>
              <a:rPr lang="it-IT" dirty="0"/>
              <a:t> </a:t>
            </a:r>
            <a:r>
              <a:rPr lang="it-IT" dirty="0" err="1"/>
              <a:t>using</a:t>
            </a:r>
            <a:r>
              <a:rPr lang="it-IT" dirty="0"/>
              <a:t> </a:t>
            </a:r>
            <a:r>
              <a:rPr lang="it-IT" dirty="0" err="1"/>
              <a:t>different</a:t>
            </a:r>
            <a:r>
              <a:rPr lang="it-IT" dirty="0"/>
              <a:t> </a:t>
            </a:r>
            <a:r>
              <a:rPr lang="it-IT" dirty="0" err="1"/>
              <a:t>languages</a:t>
            </a:r>
            <a:r>
              <a:rPr lang="it-IT" dirty="0"/>
              <a:t>, the </a:t>
            </a:r>
            <a:r>
              <a:rPr lang="it-IT" dirty="0" err="1"/>
              <a:t>next</a:t>
            </a:r>
            <a:r>
              <a:rPr lang="it-IT" dirty="0"/>
              <a:t> </a:t>
            </a:r>
            <a:r>
              <a:rPr lang="it-IT" dirty="0" err="1"/>
              <a:t>step</a:t>
            </a:r>
            <a:r>
              <a:rPr lang="it-IT" dirty="0"/>
              <a:t> </a:t>
            </a:r>
            <a:r>
              <a:rPr lang="it-IT" dirty="0" err="1"/>
              <a:t>is</a:t>
            </a:r>
            <a:r>
              <a:rPr lang="it-IT" dirty="0"/>
              <a:t> the use in the </a:t>
            </a:r>
            <a:r>
              <a:rPr lang="it-IT" dirty="0" err="1"/>
              <a:t>classroom</a:t>
            </a:r>
            <a:r>
              <a:rPr lang="it-IT" dirty="0"/>
              <a:t>.</a:t>
            </a:r>
          </a:p>
          <a:p>
            <a:pPr marL="0" indent="0">
              <a:buNone/>
            </a:pPr>
            <a:endParaRPr lang="it-IT" dirty="0"/>
          </a:p>
          <a:p>
            <a:r>
              <a:rPr lang="it-IT" dirty="0" err="1"/>
              <a:t>It</a:t>
            </a:r>
            <a:r>
              <a:rPr lang="it-IT" dirty="0"/>
              <a:t> </a:t>
            </a:r>
            <a:r>
              <a:rPr lang="it-IT" dirty="0" err="1"/>
              <a:t>should</a:t>
            </a:r>
            <a:r>
              <a:rPr lang="it-IT" dirty="0"/>
              <a:t> be </a:t>
            </a:r>
            <a:r>
              <a:rPr lang="it-IT" dirty="0" err="1"/>
              <a:t>added</a:t>
            </a:r>
            <a:r>
              <a:rPr lang="it-IT" dirty="0"/>
              <a:t> </a:t>
            </a:r>
            <a:r>
              <a:rPr lang="it-IT" dirty="0" err="1"/>
              <a:t>that</a:t>
            </a:r>
            <a:r>
              <a:rPr lang="it-IT" dirty="0"/>
              <a:t> </a:t>
            </a:r>
            <a:r>
              <a:rPr lang="it-IT" dirty="0" err="1"/>
              <a:t>technology</a:t>
            </a:r>
            <a:r>
              <a:rPr lang="it-IT" dirty="0"/>
              <a:t> </a:t>
            </a:r>
            <a:r>
              <a:rPr lang="it-IT" dirty="0" err="1"/>
              <a:t>is</a:t>
            </a:r>
            <a:r>
              <a:rPr lang="it-IT" dirty="0"/>
              <a:t> </a:t>
            </a:r>
            <a:r>
              <a:rPr lang="it-IT" dirty="0" err="1"/>
              <a:t>becoming</a:t>
            </a:r>
            <a:r>
              <a:rPr lang="it-IT" dirty="0"/>
              <a:t> </a:t>
            </a:r>
            <a:r>
              <a:rPr lang="it-IT" dirty="0" err="1"/>
              <a:t>increasingly</a:t>
            </a:r>
            <a:r>
              <a:rPr lang="it-IT" dirty="0"/>
              <a:t> </a:t>
            </a:r>
            <a:r>
              <a:rPr lang="it-IT" dirty="0" err="1"/>
              <a:t>classroom-oriented</a:t>
            </a:r>
            <a:r>
              <a:rPr lang="it-IT" dirty="0"/>
              <a:t> (</a:t>
            </a:r>
            <a:r>
              <a:rPr lang="it-IT" dirty="0" err="1"/>
              <a:t>think</a:t>
            </a:r>
            <a:r>
              <a:rPr lang="it-IT" dirty="0"/>
              <a:t> of </a:t>
            </a:r>
            <a:r>
              <a:rPr lang="it-IT" dirty="0" err="1"/>
              <a:t>interactive</a:t>
            </a:r>
            <a:r>
              <a:rPr lang="it-IT" dirty="0"/>
              <a:t> multimedia </a:t>
            </a:r>
            <a:r>
              <a:rPr lang="it-IT" dirty="0" err="1"/>
              <a:t>whiteboards</a:t>
            </a:r>
            <a:r>
              <a:rPr lang="it-IT" dirty="0"/>
              <a:t>), on the </a:t>
            </a:r>
            <a:r>
              <a:rPr lang="it-IT" dirty="0" err="1"/>
              <a:t>other</a:t>
            </a:r>
            <a:r>
              <a:rPr lang="it-IT" dirty="0"/>
              <a:t> </a:t>
            </a:r>
            <a:r>
              <a:rPr lang="it-IT" dirty="0" err="1"/>
              <a:t>hand</a:t>
            </a:r>
            <a:r>
              <a:rPr lang="it-IT" dirty="0"/>
              <a:t> </a:t>
            </a:r>
            <a:r>
              <a:rPr lang="it-IT" dirty="0" err="1"/>
              <a:t>increasingly</a:t>
            </a:r>
            <a:r>
              <a:rPr lang="it-IT" dirty="0"/>
              <a:t> </a:t>
            </a:r>
            <a:r>
              <a:rPr lang="it-IT" dirty="0" err="1"/>
              <a:t>portable</a:t>
            </a:r>
            <a:r>
              <a:rPr lang="it-IT" dirty="0"/>
              <a:t> (</a:t>
            </a:r>
            <a:r>
              <a:rPr lang="it-IT" dirty="0" err="1"/>
              <a:t>netbooks</a:t>
            </a:r>
            <a:r>
              <a:rPr lang="it-IT" dirty="0"/>
              <a:t>, </a:t>
            </a:r>
            <a:r>
              <a:rPr lang="it-IT" dirty="0" err="1"/>
              <a:t>tablets</a:t>
            </a:r>
            <a:r>
              <a:rPr lang="it-IT" dirty="0"/>
              <a:t> and </a:t>
            </a:r>
            <a:r>
              <a:rPr lang="it-IT" dirty="0" err="1"/>
              <a:t>smartphones</a:t>
            </a:r>
            <a:r>
              <a:rPr lang="it-IT" dirty="0"/>
              <a:t>).</a:t>
            </a:r>
          </a:p>
          <a:p>
            <a:r>
              <a:rPr lang="it-IT" dirty="0"/>
              <a:t>The first </a:t>
            </a:r>
            <a:r>
              <a:rPr lang="it-IT" dirty="0" err="1"/>
              <a:t>consequence</a:t>
            </a:r>
            <a:r>
              <a:rPr lang="it-IT" dirty="0"/>
              <a:t> </a:t>
            </a:r>
            <a:r>
              <a:rPr lang="it-IT" dirty="0" err="1"/>
              <a:t>is</a:t>
            </a:r>
            <a:r>
              <a:rPr lang="it-IT" dirty="0"/>
              <a:t> </a:t>
            </a:r>
            <a:r>
              <a:rPr lang="it-IT" dirty="0" err="1"/>
              <a:t>that</a:t>
            </a:r>
            <a:r>
              <a:rPr lang="it-IT" dirty="0"/>
              <a:t> the </a:t>
            </a:r>
            <a:r>
              <a:rPr lang="it-IT" dirty="0" err="1"/>
              <a:t>digital</a:t>
            </a:r>
            <a:r>
              <a:rPr lang="it-IT" dirty="0"/>
              <a:t> </a:t>
            </a:r>
            <a:r>
              <a:rPr lang="it-IT" dirty="0" err="1"/>
              <a:t>lesson</a:t>
            </a:r>
            <a:r>
              <a:rPr lang="it-IT" dirty="0"/>
              <a:t> </a:t>
            </a:r>
            <a:r>
              <a:rPr lang="it-IT" dirty="0" err="1"/>
              <a:t>does</a:t>
            </a:r>
            <a:r>
              <a:rPr lang="it-IT" dirty="0"/>
              <a:t> </a:t>
            </a:r>
            <a:r>
              <a:rPr lang="it-IT" dirty="0" err="1"/>
              <a:t>not</a:t>
            </a:r>
            <a:r>
              <a:rPr lang="it-IT" dirty="0"/>
              <a:t> take </a:t>
            </a:r>
            <a:r>
              <a:rPr lang="it-IT" dirty="0" err="1"/>
              <a:t>place</a:t>
            </a:r>
            <a:r>
              <a:rPr lang="it-IT" dirty="0"/>
              <a:t> in </a:t>
            </a:r>
            <a:r>
              <a:rPr lang="it-IT" dirty="0" err="1"/>
              <a:t>spaces</a:t>
            </a:r>
            <a:r>
              <a:rPr lang="it-IT" dirty="0"/>
              <a:t> </a:t>
            </a:r>
            <a:r>
              <a:rPr lang="it-IT" dirty="0" err="1"/>
              <a:t>like</a:t>
            </a:r>
            <a:r>
              <a:rPr lang="it-IT" dirty="0"/>
              <a:t> the </a:t>
            </a:r>
            <a:r>
              <a:rPr lang="it-IT" dirty="0" err="1"/>
              <a:t>laboratories</a:t>
            </a:r>
            <a:r>
              <a:rPr lang="it-IT" dirty="0"/>
              <a:t>, </a:t>
            </a:r>
            <a:r>
              <a:rPr lang="it-IT" dirty="0" err="1"/>
              <a:t>but</a:t>
            </a:r>
            <a:r>
              <a:rPr lang="it-IT" dirty="0"/>
              <a:t> </a:t>
            </a:r>
            <a:r>
              <a:rPr lang="it-IT" dirty="0" err="1"/>
              <a:t>involves</a:t>
            </a:r>
            <a:r>
              <a:rPr lang="it-IT" dirty="0"/>
              <a:t> </a:t>
            </a:r>
            <a:r>
              <a:rPr lang="it-IT" dirty="0" err="1"/>
              <a:t>all</a:t>
            </a:r>
            <a:r>
              <a:rPr lang="it-IT" dirty="0"/>
              <a:t> the </a:t>
            </a:r>
            <a:r>
              <a:rPr lang="it-IT" dirty="0" err="1"/>
              <a:t>spaces</a:t>
            </a:r>
            <a:r>
              <a:rPr lang="it-IT" dirty="0"/>
              <a:t>, with </a:t>
            </a:r>
            <a:r>
              <a:rPr lang="it-IT" dirty="0" err="1"/>
              <a:t>very</a:t>
            </a:r>
            <a:r>
              <a:rPr lang="it-IT" dirty="0"/>
              <a:t> </a:t>
            </a:r>
            <a:r>
              <a:rPr lang="it-IT" dirty="0" err="1"/>
              <a:t>different</a:t>
            </a:r>
            <a:r>
              <a:rPr lang="it-IT" dirty="0"/>
              <a:t> </a:t>
            </a:r>
            <a:r>
              <a:rPr lang="it-IT" dirty="0" err="1"/>
              <a:t>dynamics</a:t>
            </a:r>
            <a:r>
              <a:rPr lang="it-IT" dirty="0"/>
              <a:t> and </a:t>
            </a:r>
            <a:r>
              <a:rPr lang="it-IT" dirty="0" err="1"/>
              <a:t>interactions</a:t>
            </a:r>
            <a:r>
              <a:rPr lang="it-IT" dirty="0"/>
              <a:t>.</a:t>
            </a:r>
          </a:p>
          <a:p>
            <a:endParaRPr lang="it-IT" dirty="0"/>
          </a:p>
          <a:p>
            <a:pPr marL="0" indent="0">
              <a:buNone/>
            </a:pPr>
            <a:endParaRPr lang="it-IT" dirty="0"/>
          </a:p>
        </p:txBody>
      </p:sp>
      <p:pic>
        <p:nvPicPr>
          <p:cNvPr id="2052" name="Picture 4" descr="Immagine correla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01" y="324509"/>
            <a:ext cx="4239895" cy="1972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03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73021"/>
          </a:xfrm>
        </p:spPr>
        <p:txBody>
          <a:bodyPr>
            <a:normAutofit fontScale="90000"/>
          </a:bodyPr>
          <a:lstStyle/>
          <a:p>
            <a:r>
              <a:rPr lang="it-IT" dirty="0" err="1"/>
              <a:t>Renew</a:t>
            </a:r>
            <a:r>
              <a:rPr lang="it-IT" dirty="0"/>
              <a:t> </a:t>
            </a:r>
            <a:r>
              <a:rPr lang="it-IT" dirty="0" err="1"/>
              <a:t>communication</a:t>
            </a:r>
            <a:r>
              <a:rPr lang="it-IT" dirty="0"/>
              <a:t> </a:t>
            </a:r>
            <a:r>
              <a:rPr lang="it-IT" dirty="0" err="1"/>
              <a:t>practice</a:t>
            </a:r>
            <a:r>
              <a:rPr lang="it-IT" dirty="0"/>
              <a:t/>
            </a:r>
            <a:br>
              <a:rPr lang="it-IT" dirty="0"/>
            </a:br>
            <a:endParaRPr lang="it-IT" dirty="0"/>
          </a:p>
        </p:txBody>
      </p:sp>
      <p:sp>
        <p:nvSpPr>
          <p:cNvPr id="3" name="Segnaposto contenuto 2"/>
          <p:cNvSpPr>
            <a:spLocks noGrp="1"/>
          </p:cNvSpPr>
          <p:nvPr>
            <p:ph idx="1"/>
          </p:nvPr>
        </p:nvSpPr>
        <p:spPr>
          <a:xfrm>
            <a:off x="838200" y="1137424"/>
            <a:ext cx="10515600" cy="5039539"/>
          </a:xfrm>
        </p:spPr>
        <p:txBody>
          <a:bodyPr>
            <a:normAutofit lnSpcReduction="10000"/>
          </a:bodyPr>
          <a:lstStyle/>
          <a:p>
            <a:pPr lvl="0"/>
            <a:r>
              <a:rPr lang="it-IT" dirty="0" err="1" smtClean="0"/>
              <a:t>Technological</a:t>
            </a:r>
            <a:r>
              <a:rPr lang="it-IT" dirty="0" smtClean="0"/>
              <a:t> </a:t>
            </a:r>
            <a:r>
              <a:rPr lang="it-IT" dirty="0" err="1"/>
              <a:t>setting</a:t>
            </a:r>
            <a:r>
              <a:rPr lang="it-IT" dirty="0"/>
              <a:t> in the </a:t>
            </a:r>
            <a:r>
              <a:rPr lang="it-IT" dirty="0" err="1"/>
              <a:t>class</a:t>
            </a:r>
            <a:r>
              <a:rPr lang="it-IT" dirty="0"/>
              <a:t>. </a:t>
            </a:r>
            <a:endParaRPr lang="it-IT" dirty="0" smtClean="0"/>
          </a:p>
          <a:p>
            <a:pPr marL="0" lvl="0" indent="0">
              <a:buNone/>
            </a:pPr>
            <a:r>
              <a:rPr lang="it-IT" dirty="0" smtClean="0"/>
              <a:t>Kids </a:t>
            </a:r>
            <a:r>
              <a:rPr lang="it-IT" dirty="0"/>
              <a:t>can </a:t>
            </a:r>
            <a:r>
              <a:rPr lang="it-IT" dirty="0" err="1"/>
              <a:t>easily</a:t>
            </a:r>
            <a:r>
              <a:rPr lang="it-IT" dirty="0"/>
              <a:t> </a:t>
            </a:r>
            <a:r>
              <a:rPr lang="it-IT" dirty="0" err="1"/>
              <a:t>access</a:t>
            </a:r>
            <a:r>
              <a:rPr lang="it-IT" dirty="0"/>
              <a:t> </a:t>
            </a:r>
            <a:r>
              <a:rPr lang="it-IT" dirty="0" err="1"/>
              <a:t>tools</a:t>
            </a:r>
            <a:r>
              <a:rPr lang="it-IT" dirty="0"/>
              <a:t> for the self-production of </a:t>
            </a:r>
            <a:r>
              <a:rPr lang="it-IT" dirty="0" err="1"/>
              <a:t>digital</a:t>
            </a:r>
            <a:r>
              <a:rPr lang="it-IT" dirty="0"/>
              <a:t> </a:t>
            </a:r>
            <a:r>
              <a:rPr lang="it-IT" dirty="0" err="1"/>
              <a:t>content</a:t>
            </a:r>
            <a:r>
              <a:rPr lang="it-IT" dirty="0"/>
              <a:t>. In </a:t>
            </a:r>
            <a:r>
              <a:rPr lang="it-IT" dirty="0" err="1"/>
              <a:t>fact</a:t>
            </a:r>
            <a:r>
              <a:rPr lang="it-IT" dirty="0"/>
              <a:t>, </a:t>
            </a:r>
            <a:r>
              <a:rPr lang="it-IT" dirty="0" err="1"/>
              <a:t>they</a:t>
            </a:r>
            <a:r>
              <a:rPr lang="it-IT" dirty="0"/>
              <a:t> </a:t>
            </a:r>
            <a:r>
              <a:rPr lang="it-IT" dirty="0" err="1"/>
              <a:t>often</a:t>
            </a:r>
            <a:r>
              <a:rPr lang="it-IT" dirty="0"/>
              <a:t> </a:t>
            </a:r>
            <a:r>
              <a:rPr lang="it-IT" dirty="0" err="1"/>
              <a:t>have</a:t>
            </a:r>
            <a:r>
              <a:rPr lang="it-IT" dirty="0"/>
              <a:t> a </a:t>
            </a:r>
            <a:r>
              <a:rPr lang="it-IT" dirty="0" err="1"/>
              <a:t>smartphone</a:t>
            </a:r>
            <a:r>
              <a:rPr lang="it-IT" dirty="0"/>
              <a:t> with </a:t>
            </a:r>
            <a:r>
              <a:rPr lang="it-IT" dirty="0" err="1"/>
              <a:t>which</a:t>
            </a:r>
            <a:r>
              <a:rPr lang="it-IT" dirty="0"/>
              <a:t> </a:t>
            </a:r>
            <a:r>
              <a:rPr lang="it-IT" dirty="0" err="1"/>
              <a:t>they</a:t>
            </a:r>
            <a:r>
              <a:rPr lang="it-IT" dirty="0"/>
              <a:t> can produce images, </a:t>
            </a:r>
            <a:r>
              <a:rPr lang="it-IT" dirty="0" err="1"/>
              <a:t>videos</a:t>
            </a:r>
            <a:r>
              <a:rPr lang="it-IT" dirty="0"/>
              <a:t> and audio </a:t>
            </a:r>
            <a:r>
              <a:rPr lang="it-IT" dirty="0" err="1"/>
              <a:t>recordings</a:t>
            </a:r>
            <a:r>
              <a:rPr lang="it-IT" dirty="0"/>
              <a:t>. </a:t>
            </a:r>
            <a:r>
              <a:rPr lang="it-IT" dirty="0" err="1"/>
              <a:t>Even</a:t>
            </a:r>
            <a:r>
              <a:rPr lang="it-IT" dirty="0"/>
              <a:t> the </a:t>
            </a:r>
            <a:r>
              <a:rPr lang="it-IT" dirty="0" err="1"/>
              <a:t>school</a:t>
            </a:r>
            <a:r>
              <a:rPr lang="it-IT" dirty="0"/>
              <a:t> </a:t>
            </a:r>
            <a:r>
              <a:rPr lang="it-IT" dirty="0" err="1"/>
              <a:t>will</a:t>
            </a:r>
            <a:r>
              <a:rPr lang="it-IT" dirty="0"/>
              <a:t> </a:t>
            </a:r>
            <a:r>
              <a:rPr lang="it-IT" dirty="0" err="1"/>
              <a:t>easily</a:t>
            </a:r>
            <a:r>
              <a:rPr lang="it-IT" dirty="0"/>
              <a:t> be </a:t>
            </a:r>
            <a:r>
              <a:rPr lang="it-IT" dirty="0" err="1"/>
              <a:t>equipped</a:t>
            </a:r>
            <a:r>
              <a:rPr lang="it-IT" dirty="0"/>
              <a:t> with </a:t>
            </a:r>
            <a:r>
              <a:rPr lang="it-IT" dirty="0" err="1"/>
              <a:t>digital</a:t>
            </a:r>
            <a:r>
              <a:rPr lang="it-IT" dirty="0"/>
              <a:t> </a:t>
            </a:r>
            <a:r>
              <a:rPr lang="it-IT" dirty="0" err="1"/>
              <a:t>cameras</a:t>
            </a:r>
            <a:r>
              <a:rPr lang="it-IT" dirty="0"/>
              <a:t>, </a:t>
            </a:r>
            <a:r>
              <a:rPr lang="it-IT" dirty="0" err="1"/>
              <a:t>which</a:t>
            </a:r>
            <a:r>
              <a:rPr lang="it-IT" dirty="0"/>
              <a:t> can </a:t>
            </a:r>
            <a:r>
              <a:rPr lang="it-IT" dirty="0" err="1"/>
              <a:t>also</a:t>
            </a:r>
            <a:r>
              <a:rPr lang="it-IT" dirty="0"/>
              <a:t> produce </a:t>
            </a:r>
            <a:r>
              <a:rPr lang="it-IT" dirty="0" err="1"/>
              <a:t>videos</a:t>
            </a:r>
            <a:r>
              <a:rPr lang="it-IT" dirty="0"/>
              <a:t>.</a:t>
            </a:r>
          </a:p>
          <a:p>
            <a:pPr lvl="0"/>
            <a:r>
              <a:rPr lang="it-IT" dirty="0" err="1"/>
              <a:t>Giving</a:t>
            </a:r>
            <a:r>
              <a:rPr lang="it-IT" dirty="0"/>
              <a:t> </a:t>
            </a:r>
            <a:r>
              <a:rPr lang="it-IT" dirty="0" err="1"/>
              <a:t>children</a:t>
            </a:r>
            <a:r>
              <a:rPr lang="it-IT" dirty="0"/>
              <a:t> the </a:t>
            </a:r>
            <a:r>
              <a:rPr lang="it-IT" dirty="0" err="1"/>
              <a:t>opportunity</a:t>
            </a:r>
            <a:r>
              <a:rPr lang="it-IT" dirty="0"/>
              <a:t> to "</a:t>
            </a:r>
            <a:r>
              <a:rPr lang="it-IT" dirty="0" err="1"/>
              <a:t>participate</a:t>
            </a:r>
            <a:r>
              <a:rPr lang="it-IT" dirty="0"/>
              <a:t>" </a:t>
            </a:r>
            <a:r>
              <a:rPr lang="it-IT" dirty="0" err="1"/>
              <a:t>directly</a:t>
            </a:r>
            <a:r>
              <a:rPr lang="it-IT" dirty="0"/>
              <a:t> in the production of </a:t>
            </a:r>
            <a:r>
              <a:rPr lang="it-IT" dirty="0" err="1" smtClean="0"/>
              <a:t>content</a:t>
            </a:r>
            <a:r>
              <a:rPr lang="it-IT" dirty="0" smtClean="0"/>
              <a:t>.</a:t>
            </a:r>
          </a:p>
          <a:p>
            <a:pPr lvl="0"/>
            <a:r>
              <a:rPr lang="it-IT" dirty="0" smtClean="0"/>
              <a:t>The </a:t>
            </a:r>
            <a:r>
              <a:rPr lang="it-IT" dirty="0" err="1" smtClean="0"/>
              <a:t>teacher</a:t>
            </a:r>
            <a:r>
              <a:rPr lang="it-IT" dirty="0" smtClean="0"/>
              <a:t> </a:t>
            </a:r>
            <a:r>
              <a:rPr lang="it-IT" dirty="0" err="1" smtClean="0"/>
              <a:t>becomes</a:t>
            </a:r>
            <a:r>
              <a:rPr lang="it-IT" dirty="0" smtClean="0"/>
              <a:t> a </a:t>
            </a:r>
            <a:r>
              <a:rPr lang="it-IT" dirty="0" err="1" smtClean="0"/>
              <a:t>class</a:t>
            </a:r>
            <a:r>
              <a:rPr lang="it-IT" dirty="0" smtClean="0"/>
              <a:t> guide in the </a:t>
            </a:r>
            <a:r>
              <a:rPr lang="it-IT" dirty="0" err="1" smtClean="0"/>
              <a:t>development</a:t>
            </a:r>
            <a:r>
              <a:rPr lang="it-IT" dirty="0" smtClean="0"/>
              <a:t> of the </a:t>
            </a:r>
            <a:r>
              <a:rPr lang="it-IT" dirty="0" err="1" smtClean="0"/>
              <a:t>digital</a:t>
            </a:r>
            <a:r>
              <a:rPr lang="it-IT" dirty="0" smtClean="0"/>
              <a:t> </a:t>
            </a:r>
            <a:r>
              <a:rPr lang="it-IT" dirty="0" err="1" smtClean="0"/>
              <a:t>lesson</a:t>
            </a:r>
            <a:r>
              <a:rPr lang="it-IT" dirty="0" smtClean="0"/>
              <a:t>. He </a:t>
            </a:r>
            <a:r>
              <a:rPr lang="it-IT" dirty="0" err="1" smtClean="0"/>
              <a:t>produces</a:t>
            </a:r>
            <a:r>
              <a:rPr lang="it-IT" dirty="0" smtClean="0"/>
              <a:t> </a:t>
            </a:r>
            <a:r>
              <a:rPr lang="it-IT" dirty="0" err="1"/>
              <a:t>digital</a:t>
            </a:r>
            <a:r>
              <a:rPr lang="it-IT" dirty="0"/>
              <a:t> </a:t>
            </a:r>
            <a:r>
              <a:rPr lang="it-IT" dirty="0" err="1" smtClean="0"/>
              <a:t>contents</a:t>
            </a:r>
            <a:r>
              <a:rPr lang="it-IT" dirty="0" smtClean="0"/>
              <a:t>, </a:t>
            </a:r>
            <a:r>
              <a:rPr lang="it-IT" dirty="0"/>
              <a:t>and </a:t>
            </a:r>
            <a:r>
              <a:rPr lang="it-IT" dirty="0" err="1" smtClean="0"/>
              <a:t>puts</a:t>
            </a:r>
            <a:r>
              <a:rPr lang="it-IT" dirty="0" smtClean="0"/>
              <a:t> </a:t>
            </a:r>
            <a:r>
              <a:rPr lang="it-IT" dirty="0"/>
              <a:t>the </a:t>
            </a:r>
            <a:r>
              <a:rPr lang="it-IT" dirty="0" err="1"/>
              <a:t>children</a:t>
            </a:r>
            <a:r>
              <a:rPr lang="it-IT" dirty="0"/>
              <a:t> in a position to "</a:t>
            </a:r>
            <a:r>
              <a:rPr lang="it-IT" dirty="0" err="1"/>
              <a:t>know</a:t>
            </a:r>
            <a:r>
              <a:rPr lang="it-IT" dirty="0"/>
              <a:t> </a:t>
            </a:r>
            <a:r>
              <a:rPr lang="it-IT" dirty="0" err="1"/>
              <a:t>how</a:t>
            </a:r>
            <a:r>
              <a:rPr lang="it-IT" dirty="0"/>
              <a:t> to </a:t>
            </a:r>
            <a:r>
              <a:rPr lang="it-IT" dirty="0" err="1"/>
              <a:t>write</a:t>
            </a:r>
            <a:r>
              <a:rPr lang="it-IT" dirty="0"/>
              <a:t>" </a:t>
            </a:r>
            <a:r>
              <a:rPr lang="it-IT" dirty="0" err="1"/>
              <a:t>using</a:t>
            </a:r>
            <a:r>
              <a:rPr lang="it-IT" dirty="0"/>
              <a:t> the </a:t>
            </a:r>
            <a:r>
              <a:rPr lang="it-IT" dirty="0" err="1"/>
              <a:t>different</a:t>
            </a:r>
            <a:r>
              <a:rPr lang="it-IT" dirty="0"/>
              <a:t> </a:t>
            </a:r>
            <a:r>
              <a:rPr lang="it-IT" dirty="0" err="1"/>
              <a:t>languages</a:t>
            </a:r>
            <a:r>
              <a:rPr lang="it-IT" dirty="0" smtClean="0"/>
              <a:t>.</a:t>
            </a:r>
          </a:p>
          <a:p>
            <a:pPr lvl="0"/>
            <a:r>
              <a:rPr lang="it-IT" dirty="0" smtClean="0"/>
              <a:t> </a:t>
            </a:r>
            <a:r>
              <a:rPr lang="it-IT" dirty="0"/>
              <a:t>The </a:t>
            </a:r>
            <a:r>
              <a:rPr lang="it-IT" dirty="0" err="1"/>
              <a:t>students</a:t>
            </a:r>
            <a:r>
              <a:rPr lang="it-IT" dirty="0"/>
              <a:t> </a:t>
            </a:r>
            <a:r>
              <a:rPr lang="it-IT" dirty="0" err="1"/>
              <a:t>thus</a:t>
            </a:r>
            <a:r>
              <a:rPr lang="it-IT" dirty="0"/>
              <a:t> </a:t>
            </a:r>
            <a:r>
              <a:rPr lang="it-IT" dirty="0" err="1"/>
              <a:t>become</a:t>
            </a:r>
            <a:r>
              <a:rPr lang="it-IT" dirty="0"/>
              <a:t> an </a:t>
            </a:r>
            <a:r>
              <a:rPr lang="it-IT" dirty="0" err="1"/>
              <a:t>active</a:t>
            </a:r>
            <a:r>
              <a:rPr lang="it-IT" dirty="0"/>
              <a:t> part of the </a:t>
            </a:r>
            <a:r>
              <a:rPr lang="it-IT" dirty="0" err="1"/>
              <a:t>pedagogical</a:t>
            </a:r>
            <a:r>
              <a:rPr lang="it-IT" dirty="0"/>
              <a:t> </a:t>
            </a:r>
            <a:r>
              <a:rPr lang="it-IT" dirty="0" err="1" smtClean="0"/>
              <a:t>process</a:t>
            </a:r>
            <a:r>
              <a:rPr lang="it-IT" dirty="0" smtClean="0"/>
              <a:t>: a </a:t>
            </a:r>
            <a:r>
              <a:rPr lang="it-IT" dirty="0" err="1"/>
              <a:t>digital</a:t>
            </a:r>
            <a:r>
              <a:rPr lang="it-IT" dirty="0"/>
              <a:t> </a:t>
            </a:r>
            <a:r>
              <a:rPr lang="it-IT" dirty="0" err="1"/>
              <a:t>content</a:t>
            </a:r>
            <a:r>
              <a:rPr lang="it-IT" dirty="0"/>
              <a:t> can </a:t>
            </a:r>
            <a:r>
              <a:rPr lang="it-IT" dirty="0" err="1"/>
              <a:t>easily</a:t>
            </a:r>
            <a:r>
              <a:rPr lang="it-IT" dirty="0"/>
              <a:t> be </a:t>
            </a:r>
            <a:r>
              <a:rPr lang="it-IT" dirty="0" err="1"/>
              <a:t>assembled</a:t>
            </a:r>
            <a:r>
              <a:rPr lang="it-IT" dirty="0"/>
              <a:t> and </a:t>
            </a:r>
            <a:r>
              <a:rPr lang="it-IT" dirty="0" err="1"/>
              <a:t>modified</a:t>
            </a:r>
            <a:r>
              <a:rPr lang="it-IT" dirty="0"/>
              <a:t>.</a:t>
            </a:r>
          </a:p>
          <a:p>
            <a:pPr lvl="0"/>
            <a:endParaRPr lang="it-IT" dirty="0"/>
          </a:p>
          <a:p>
            <a:endParaRPr lang="it-IT" dirty="0"/>
          </a:p>
        </p:txBody>
      </p:sp>
    </p:spTree>
    <p:extLst>
      <p:ext uri="{BB962C8B-B14F-4D97-AF65-F5344CB8AC3E}">
        <p14:creationId xmlns:p14="http://schemas.microsoft.com/office/powerpoint/2010/main" val="32585228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478</Words>
  <Application>Microsoft Office PowerPoint</Application>
  <PresentationFormat>Widescreen</PresentationFormat>
  <Paragraphs>23</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Times New Roman</vt:lpstr>
      <vt:lpstr>Tema di Office</vt:lpstr>
      <vt:lpstr>Presentazione standard di PowerPoint</vt:lpstr>
      <vt:lpstr>The development of technology and national plans for education allow today to bring ICT within the class in a easier way than it was in the past. The classroom is the place by definition assigned to pedagogical action</vt:lpstr>
      <vt:lpstr>Changing the learning environment, involves a rethinking of the lesson and finally requires the teacher to change his methodology and the communicative approach with the students: the lesson is digital not only because they use software and the Internet, but above all because they use technology in the classroom for everyday lessons. The changes in the context, requires the teacher to redesign the space and improve the dynamics between the subjects who inhabit it.</vt:lpstr>
      <vt:lpstr>Critical Issues to be faced in the change:  </vt:lpstr>
      <vt:lpstr>The problem of digital content</vt:lpstr>
      <vt:lpstr>Methodology </vt:lpstr>
      <vt:lpstr>Renew communication practice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Gaita</dc:creator>
  <cp:lastModifiedBy>Gaita</cp:lastModifiedBy>
  <cp:revision>5</cp:revision>
  <dcterms:created xsi:type="dcterms:W3CDTF">2018-05-19T15:07:26Z</dcterms:created>
  <dcterms:modified xsi:type="dcterms:W3CDTF">2018-05-19T15:28:24Z</dcterms:modified>
</cp:coreProperties>
</file>