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CHOOL “TIBERIU MORARIU “SALVA,ROMANIA PROJECT ERASMUS + B.L.E.N.D 2017-1-FR-01-KA219-037364_6 LIVERPOOL U.K  SHORT TERM TRAINING EVENT FOR STAFF  22-24th May 2018"/>
          <p:cNvSpPr txBox="1"/>
          <p:nvPr>
            <p:ph type="title" idx="4294967295"/>
          </p:nvPr>
        </p:nvSpPr>
        <p:spPr>
          <a:xfrm>
            <a:off x="2195512" y="3933825"/>
            <a:ext cx="6121401" cy="1044575"/>
          </a:xfrm>
          <a:prstGeom prst="rect">
            <a:avLst/>
          </a:prstGeom>
        </p:spPr>
        <p:txBody>
          <a:bodyPr>
            <a:normAutofit fontScale="100000" lnSpcReduction="0"/>
          </a:bodyPr>
          <a:lstStyle/>
          <a:p>
            <a:pPr algn="r" defTabSz="365760">
              <a:defRPr b="1" sz="960">
                <a:solidFill>
                  <a:srgbClr val="FFFF00"/>
                </a:solidFill>
              </a:defRPr>
            </a:pPr>
            <a:br/>
            <a:br/>
            <a:br/>
            <a:br/>
            <a:br/>
            <a:br/>
            <a:br/>
            <a:br/>
            <a:r>
              <a:rPr sz="800"/>
              <a:t>SCHOOL “TIBERIU MORARIU “SALVA,ROMANIA</a:t>
            </a:r>
            <a:br>
              <a:rPr sz="800"/>
            </a:br>
            <a:r>
              <a:rPr sz="800"/>
              <a:t>PROJECT ERASMUS + B.L.E.N.D</a:t>
            </a:r>
            <a:br>
              <a:rPr sz="800"/>
            </a:br>
            <a:r>
              <a:rPr sz="800"/>
              <a:t>2017-1-FR-01-KA219-037364_6</a:t>
            </a:r>
            <a:br>
              <a:rPr sz="800"/>
            </a:br>
            <a:r>
              <a:rPr sz="800"/>
              <a:t>LIVERPOOL U.K </a:t>
            </a:r>
            <a:br>
              <a:rPr sz="800"/>
            </a:br>
            <a:r>
              <a:rPr sz="800"/>
              <a:t>SHORT TERM TRAINING EVENT FOR STAFF </a:t>
            </a:r>
            <a:br>
              <a:rPr sz="800"/>
            </a:br>
            <a:r>
              <a:rPr sz="800"/>
              <a:t>22-24th May 2018</a:t>
            </a:r>
          </a:p>
        </p:txBody>
      </p:sp>
      <p:pic>
        <p:nvPicPr>
          <p:cNvPr id="21" name="image.png" descr="image.png"/>
          <p:cNvPicPr>
            <a:picLocks noChangeAspect="1"/>
          </p:cNvPicPr>
          <p:nvPr/>
        </p:nvPicPr>
        <p:blipFill>
          <a:blip r:embed="rId3">
            <a:extLst/>
          </a:blip>
          <a:stretch>
            <a:fillRect/>
          </a:stretch>
        </p:blipFill>
        <p:spPr>
          <a:xfrm>
            <a:off x="0" y="0"/>
            <a:ext cx="1189038" cy="549275"/>
          </a:xfrm>
          <a:prstGeom prst="rect">
            <a:avLst/>
          </a:prstGeom>
          <a:ln w="12700">
            <a:miter lim="400000"/>
          </a:ln>
        </p:spPr>
      </p:pic>
      <p:pic>
        <p:nvPicPr>
          <p:cNvPr id="22" name="image.png" descr="image.png"/>
          <p:cNvPicPr>
            <a:picLocks noChangeAspect="1"/>
          </p:cNvPicPr>
          <p:nvPr/>
        </p:nvPicPr>
        <p:blipFill>
          <a:blip r:embed="rId4">
            <a:extLst/>
          </a:blip>
          <a:stretch>
            <a:fillRect/>
          </a:stretch>
        </p:blipFill>
        <p:spPr>
          <a:xfrm>
            <a:off x="0" y="6308725"/>
            <a:ext cx="1201738" cy="549275"/>
          </a:xfrm>
          <a:prstGeom prst="rect">
            <a:avLst/>
          </a:prstGeom>
          <a:ln w="12700">
            <a:miter lim="400000"/>
          </a:ln>
        </p:spPr>
      </p:pic>
      <p:pic>
        <p:nvPicPr>
          <p:cNvPr id="23" name="image.png" descr="image.png"/>
          <p:cNvPicPr>
            <a:picLocks noChangeAspect="1"/>
          </p:cNvPicPr>
          <p:nvPr/>
        </p:nvPicPr>
        <p:blipFill>
          <a:blip r:embed="rId5">
            <a:extLst/>
          </a:blip>
          <a:stretch>
            <a:fillRect/>
          </a:stretch>
        </p:blipFill>
        <p:spPr>
          <a:xfrm>
            <a:off x="0" y="3068637"/>
            <a:ext cx="974725" cy="976313"/>
          </a:xfrm>
          <a:prstGeom prst="rect">
            <a:avLst/>
          </a:prstGeom>
          <a:ln w="12700">
            <a:miter lim="400000"/>
          </a:ln>
        </p:spPr>
      </p:pic>
      <p:pic>
        <p:nvPicPr>
          <p:cNvPr id="24" name="image.jpeg" descr="image.jpeg"/>
          <p:cNvPicPr>
            <a:picLocks noChangeAspect="1"/>
          </p:cNvPicPr>
          <p:nvPr/>
        </p:nvPicPr>
        <p:blipFill>
          <a:blip r:embed="rId6">
            <a:extLst/>
          </a:blip>
          <a:stretch>
            <a:fillRect/>
          </a:stretch>
        </p:blipFill>
        <p:spPr>
          <a:xfrm>
            <a:off x="0" y="2276475"/>
            <a:ext cx="974725" cy="79216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 name="What digital technologies are used in your school, and how they are used?"/>
          <p:cNvSpPr txBox="1"/>
          <p:nvPr>
            <p:ph type="title" idx="4294967295"/>
          </p:nvPr>
        </p:nvSpPr>
        <p:spPr>
          <a:xfrm>
            <a:off x="457200" y="333375"/>
            <a:ext cx="8229600" cy="782638"/>
          </a:xfrm>
          <a:prstGeom prst="rect">
            <a:avLst/>
          </a:prstGeom>
        </p:spPr>
        <p:txBody>
          <a:bodyPr>
            <a:normAutofit fontScale="100000" lnSpcReduction="0"/>
          </a:bodyPr>
          <a:lstStyle>
            <a:lvl1pPr>
              <a:defRPr sz="2000">
                <a:solidFill>
                  <a:srgbClr val="FFFF00"/>
                </a:solidFill>
              </a:defRPr>
            </a:lvl1pPr>
          </a:lstStyle>
          <a:p>
            <a:pPr/>
            <a:r>
              <a:t>What digital technologies are used in your school, and how they are used?</a:t>
            </a:r>
          </a:p>
        </p:txBody>
      </p:sp>
      <p:sp>
        <p:nvSpPr>
          <p:cNvPr id="27" name="In our school( School Tiberiu Morariu  Salva,Romania)  the presence of technology is still precarious due to the limited financial resources form local community and due to the minimal endowments made by the ministry of education.…"/>
          <p:cNvSpPr txBox="1"/>
          <p:nvPr>
            <p:ph type="body" sz="half" idx="4294967295"/>
          </p:nvPr>
        </p:nvSpPr>
        <p:spPr>
          <a:xfrm>
            <a:off x="179387" y="1700212"/>
            <a:ext cx="4248151" cy="4752976"/>
          </a:xfrm>
          <a:prstGeom prst="rect">
            <a:avLst/>
          </a:prstGeom>
        </p:spPr>
        <p:txBody>
          <a:bodyPr>
            <a:normAutofit fontScale="100000" lnSpcReduction="0"/>
          </a:bodyPr>
          <a:lstStyle/>
          <a:p>
            <a:pPr>
              <a:spcBef>
                <a:spcPts val="400"/>
              </a:spcBef>
              <a:buChar char="•"/>
              <a:defRPr sz="1800"/>
            </a:pPr>
            <a:r>
              <a:t>In our school( School Tiberiu Morariu  Salva,Romania)  the presence of technology is still precarious due to the limited financial resources form local community and due to the minimal endowments made by the ministry of education.</a:t>
            </a:r>
          </a:p>
          <a:p>
            <a:pPr>
              <a:spcBef>
                <a:spcPts val="400"/>
              </a:spcBef>
              <a:buChar char="•"/>
              <a:defRPr sz="1800"/>
            </a:pPr>
            <a:r>
              <a:t>In most classes from kindergartens and primary cycle teachers use personal laptops to make their content more attractive. Through a donation of a foundation, this year made acquisition of a projector for primary classes to increase the interaction of students with digital content.</a:t>
            </a:r>
          </a:p>
        </p:txBody>
      </p:sp>
      <p:pic>
        <p:nvPicPr>
          <p:cNvPr id="28" name="image.png" descr="image.png"/>
          <p:cNvPicPr>
            <a:picLocks noChangeAspect="1"/>
          </p:cNvPicPr>
          <p:nvPr/>
        </p:nvPicPr>
        <p:blipFill>
          <a:blip r:embed="rId2">
            <a:extLst/>
          </a:blip>
          <a:stretch>
            <a:fillRect/>
          </a:stretch>
        </p:blipFill>
        <p:spPr>
          <a:xfrm>
            <a:off x="6924675" y="1243012"/>
            <a:ext cx="2335213" cy="5486401"/>
          </a:xfrm>
          <a:prstGeom prst="rect">
            <a:avLst/>
          </a:prstGeom>
          <a:ln w="12700">
            <a:miter lim="400000"/>
          </a:ln>
        </p:spPr>
      </p:pic>
      <p:pic>
        <p:nvPicPr>
          <p:cNvPr id="29" name="image.png" descr="image.png"/>
          <p:cNvPicPr>
            <a:picLocks noChangeAspect="1"/>
          </p:cNvPicPr>
          <p:nvPr/>
        </p:nvPicPr>
        <p:blipFill>
          <a:blip r:embed="rId3">
            <a:extLst/>
          </a:blip>
          <a:stretch>
            <a:fillRect/>
          </a:stretch>
        </p:blipFill>
        <p:spPr>
          <a:xfrm>
            <a:off x="4552950" y="1243012"/>
            <a:ext cx="2586038" cy="54864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 name="What digital technologies are used in your school, and how they are used?"/>
          <p:cNvSpPr txBox="1"/>
          <p:nvPr>
            <p:ph type="title" idx="4294967295"/>
          </p:nvPr>
        </p:nvSpPr>
        <p:spPr>
          <a:xfrm>
            <a:off x="457200" y="333375"/>
            <a:ext cx="8229600" cy="782638"/>
          </a:xfrm>
          <a:prstGeom prst="rect">
            <a:avLst/>
          </a:prstGeom>
        </p:spPr>
        <p:txBody>
          <a:bodyPr>
            <a:normAutofit fontScale="100000" lnSpcReduction="0"/>
          </a:bodyPr>
          <a:lstStyle>
            <a:lvl1pPr>
              <a:defRPr sz="2000">
                <a:solidFill>
                  <a:srgbClr val="FFFF00"/>
                </a:solidFill>
              </a:defRPr>
            </a:lvl1pPr>
          </a:lstStyle>
          <a:p>
            <a:pPr/>
            <a:r>
              <a:t>What digital technologies are used in your school, and how they are used?</a:t>
            </a:r>
          </a:p>
        </p:txBody>
      </p:sp>
      <p:sp>
        <p:nvSpPr>
          <p:cNvPr id="32" name="Since 2014, the education ministry has introduced interactive books in primary school classes with CDs with different scientific content presented as interesting games or applications, but these games are especially used by students at home because of the lack of smart class board.…"/>
          <p:cNvSpPr txBox="1"/>
          <p:nvPr>
            <p:ph type="body" sz="half" idx="4294967295"/>
          </p:nvPr>
        </p:nvSpPr>
        <p:spPr>
          <a:xfrm>
            <a:off x="468312" y="1773237"/>
            <a:ext cx="4751388" cy="4679951"/>
          </a:xfrm>
          <a:prstGeom prst="rect">
            <a:avLst/>
          </a:prstGeom>
        </p:spPr>
        <p:txBody>
          <a:bodyPr>
            <a:normAutofit fontScale="100000" lnSpcReduction="0"/>
          </a:bodyPr>
          <a:lstStyle/>
          <a:p>
            <a:pPr>
              <a:spcBef>
                <a:spcPts val="400"/>
              </a:spcBef>
              <a:buChar char="•"/>
              <a:defRPr sz="1800"/>
            </a:pPr>
            <a:r>
              <a:t>Since 2014, the education ministry has introduced interactive books in primary school classes with CDs with different scientific content presented as interesting games or applications, but these games are especially used by students at home because of the lack of smart class board.</a:t>
            </a:r>
          </a:p>
          <a:p>
            <a:pPr>
              <a:spcBef>
                <a:spcPts val="400"/>
              </a:spcBef>
              <a:buChar char="•"/>
              <a:defRPr sz="1800"/>
            </a:pPr>
            <a:r>
              <a:t>Through Digitaliada program and Orange foundation  in 2016 we won an  IT laboratory  for secondary school children equipped with 15 PC ,projectors and 24 tablets, smart board. This project focused on the development of scientific content especially in mathematics through games and practical applications to reduce the degree of abstraction.</a:t>
            </a:r>
          </a:p>
        </p:txBody>
      </p:sp>
      <p:pic>
        <p:nvPicPr>
          <p:cNvPr id="33" name="image.png" descr="image.png"/>
          <p:cNvPicPr>
            <a:picLocks noChangeAspect="1"/>
          </p:cNvPicPr>
          <p:nvPr/>
        </p:nvPicPr>
        <p:blipFill>
          <a:blip r:embed="rId2">
            <a:extLst/>
          </a:blip>
          <a:stretch>
            <a:fillRect/>
          </a:stretch>
        </p:blipFill>
        <p:spPr>
          <a:xfrm>
            <a:off x="5248275" y="1169987"/>
            <a:ext cx="3719513" cy="2633663"/>
          </a:xfrm>
          <a:prstGeom prst="rect">
            <a:avLst/>
          </a:prstGeom>
          <a:ln w="12700">
            <a:miter lim="400000"/>
          </a:ln>
        </p:spPr>
      </p:pic>
      <p:pic>
        <p:nvPicPr>
          <p:cNvPr id="34" name="image.png" descr="image.png"/>
          <p:cNvPicPr>
            <a:picLocks noChangeAspect="1"/>
          </p:cNvPicPr>
          <p:nvPr/>
        </p:nvPicPr>
        <p:blipFill>
          <a:blip r:embed="rId3">
            <a:extLst/>
          </a:blip>
          <a:stretch>
            <a:fillRect/>
          </a:stretch>
        </p:blipFill>
        <p:spPr>
          <a:xfrm>
            <a:off x="5248275" y="3571875"/>
            <a:ext cx="3719513" cy="301148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 name="What digital technologies are used in your school, and how they are used?"/>
          <p:cNvSpPr txBox="1"/>
          <p:nvPr>
            <p:ph type="title" idx="4294967295"/>
          </p:nvPr>
        </p:nvSpPr>
        <p:spPr>
          <a:xfrm>
            <a:off x="457200" y="333375"/>
            <a:ext cx="8229600" cy="782638"/>
          </a:xfrm>
          <a:prstGeom prst="rect">
            <a:avLst/>
          </a:prstGeom>
        </p:spPr>
        <p:txBody>
          <a:bodyPr>
            <a:normAutofit fontScale="100000" lnSpcReduction="0"/>
          </a:bodyPr>
          <a:lstStyle>
            <a:lvl1pPr>
              <a:defRPr sz="2000">
                <a:solidFill>
                  <a:srgbClr val="FFFF00"/>
                </a:solidFill>
              </a:defRPr>
            </a:lvl1pPr>
          </a:lstStyle>
          <a:p>
            <a:pPr/>
            <a:r>
              <a:t>What digital technologies are used in your school, and how they are used?</a:t>
            </a:r>
          </a:p>
        </p:txBody>
      </p:sp>
      <p:sp>
        <p:nvSpPr>
          <p:cNvPr id="37" name="Since 2014, the education ministry has introduced interactive books in primary school classes with CDs with different scientific content presented as interesting games or applications, but these games are especially used by students at home because of the lack of smart class board.…"/>
          <p:cNvSpPr txBox="1"/>
          <p:nvPr>
            <p:ph type="body" sz="half" idx="4294967295"/>
          </p:nvPr>
        </p:nvSpPr>
        <p:spPr>
          <a:xfrm>
            <a:off x="323850" y="1773237"/>
            <a:ext cx="4824413" cy="4679951"/>
          </a:xfrm>
          <a:prstGeom prst="rect">
            <a:avLst/>
          </a:prstGeom>
        </p:spPr>
        <p:txBody>
          <a:bodyPr>
            <a:normAutofit fontScale="100000" lnSpcReduction="0"/>
          </a:bodyPr>
          <a:lstStyle/>
          <a:p>
            <a:pPr>
              <a:spcBef>
                <a:spcPts val="400"/>
              </a:spcBef>
              <a:buChar char="•"/>
              <a:defRPr sz="1800"/>
            </a:pPr>
            <a:r>
              <a:t>Since 2014, the education ministry has introduced interactive books in primary school classes with CDs with different scientific content presented as interesting games or applications, but these games are especially used by students at home because of the lack of smart class board.</a:t>
            </a:r>
          </a:p>
          <a:p>
            <a:pPr>
              <a:spcBef>
                <a:spcPts val="400"/>
              </a:spcBef>
              <a:buChar char="•"/>
              <a:defRPr sz="1800"/>
            </a:pPr>
            <a:r>
              <a:t>Through Digitaliada program and Orange foundation  in 2016 we won an  IT laboratory  for secondary school children equipped with 15 PC ,projectors and 24 tablets, smart board. This project focused on the development of scientific content especially in mathematics through games and practical applications to reduce the degree of abstraction.</a:t>
            </a:r>
          </a:p>
        </p:txBody>
      </p:sp>
      <p:pic>
        <p:nvPicPr>
          <p:cNvPr id="38" name="image.png" descr="image.png"/>
          <p:cNvPicPr>
            <a:picLocks noChangeAspect="1"/>
          </p:cNvPicPr>
          <p:nvPr/>
        </p:nvPicPr>
        <p:blipFill>
          <a:blip r:embed="rId2">
            <a:extLst/>
          </a:blip>
          <a:stretch>
            <a:fillRect/>
          </a:stretch>
        </p:blipFill>
        <p:spPr>
          <a:xfrm>
            <a:off x="4962525" y="1676400"/>
            <a:ext cx="3108325" cy="2609850"/>
          </a:xfrm>
          <a:prstGeom prst="rect">
            <a:avLst/>
          </a:prstGeom>
          <a:ln w="12700">
            <a:miter lim="400000"/>
          </a:ln>
        </p:spPr>
      </p:pic>
      <p:pic>
        <p:nvPicPr>
          <p:cNvPr id="39" name="image.png" descr="image.png"/>
          <p:cNvPicPr>
            <a:picLocks noChangeAspect="1"/>
          </p:cNvPicPr>
          <p:nvPr/>
        </p:nvPicPr>
        <p:blipFill>
          <a:blip r:embed="rId3">
            <a:extLst/>
          </a:blip>
          <a:stretch>
            <a:fillRect/>
          </a:stretch>
        </p:blipFill>
        <p:spPr>
          <a:xfrm>
            <a:off x="6181725" y="4054475"/>
            <a:ext cx="2620963" cy="26019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Title"/>
          <p:cNvSpPr txBox="1"/>
          <p:nvPr>
            <p:ph type="title" idx="4294967295"/>
          </p:nvPr>
        </p:nvSpPr>
        <p:spPr>
          <a:xfrm>
            <a:off x="457200" y="333375"/>
            <a:ext cx="8229600" cy="782638"/>
          </a:xfrm>
          <a:prstGeom prst="rect">
            <a:avLst/>
          </a:prstGeom>
        </p:spPr>
        <p:txBody>
          <a:bodyPr>
            <a:normAutofit fontScale="100000" lnSpcReduction="0"/>
          </a:bodyPr>
          <a:lstStyle/>
          <a:p>
            <a:pPr>
              <a:defRPr sz="2000">
                <a:solidFill>
                  <a:srgbClr val="FFFF00"/>
                </a:solidFill>
              </a:defRPr>
            </a:pPr>
          </a:p>
        </p:txBody>
      </p:sp>
      <p:sp>
        <p:nvSpPr>
          <p:cNvPr id="42" name="THANK YOU FOR ATTENTION!…"/>
          <p:cNvSpPr txBox="1"/>
          <p:nvPr>
            <p:ph type="body" sz="half" idx="4294967295"/>
          </p:nvPr>
        </p:nvSpPr>
        <p:spPr>
          <a:xfrm>
            <a:off x="323850" y="1773237"/>
            <a:ext cx="4752975" cy="4679951"/>
          </a:xfrm>
          <a:prstGeom prst="rect">
            <a:avLst/>
          </a:prstGeom>
        </p:spPr>
        <p:txBody>
          <a:bodyPr>
            <a:normAutofit fontScale="100000" lnSpcReduction="0"/>
          </a:bodyPr>
          <a:lstStyle/>
          <a:p>
            <a:pPr marL="0" indent="0">
              <a:spcBef>
                <a:spcPts val="400"/>
              </a:spcBef>
              <a:buSzTx/>
              <a:buNone/>
              <a:defRPr sz="1800">
                <a:solidFill>
                  <a:srgbClr val="0070C0"/>
                </a:solidFill>
              </a:defRPr>
            </a:pPr>
            <a:r>
              <a:t>           </a:t>
            </a:r>
            <a:r>
              <a:rPr>
                <a:solidFill>
                  <a:srgbClr val="7030A0"/>
                </a:solidFill>
              </a:rPr>
              <a:t>THANK YOU FOR ATTENTION!</a:t>
            </a:r>
            <a:endParaRPr>
              <a:solidFill>
                <a:srgbClr val="7030A0"/>
              </a:solidFill>
            </a:endParaRPr>
          </a:p>
          <a:p>
            <a:pPr marL="0" indent="0">
              <a:spcBef>
                <a:spcPts val="400"/>
              </a:spcBef>
              <a:buSzTx/>
              <a:buNone/>
              <a:defRPr sz="1800">
                <a:solidFill>
                  <a:srgbClr val="7030A0"/>
                </a:solidFill>
              </a:defRPr>
            </a:pPr>
            <a:r>
              <a:t>                </a:t>
            </a:r>
          </a:p>
          <a:p>
            <a:pPr marL="0" indent="0" algn="ctr">
              <a:spcBef>
                <a:spcPts val="400"/>
              </a:spcBef>
              <a:buSzTx/>
              <a:buNone/>
              <a:defRPr sz="1800">
                <a:solidFill>
                  <a:srgbClr val="7030A0"/>
                </a:solidFill>
              </a:defRPr>
            </a:pPr>
            <a:r>
              <a:t>VASILICA GAZDAC</a:t>
            </a:r>
          </a:p>
          <a:p>
            <a:pPr marL="0" indent="0">
              <a:buSzTx/>
              <a:buNone/>
              <a:defRPr sz="1800">
                <a:solidFill>
                  <a:srgbClr val="7030A0"/>
                </a:solidFill>
              </a:defRPr>
            </a:pPr>
          </a:p>
          <a:p>
            <a:pPr marL="0" indent="0">
              <a:spcBef>
                <a:spcPts val="400"/>
              </a:spcBef>
              <a:buChar char="•"/>
              <a:defRPr sz="1800">
                <a:solidFill>
                  <a:srgbClr val="7030A0"/>
                </a:solidFill>
              </a:defRPr>
            </a:pPr>
            <a:r>
              <a:t>THIS PROJECT HAS BEEN FUNDADED WITH  SUPPORT FROM THE EUROPEAN COMISSION. THIS PUBLICATION REFLECTS THE VIEWS ONLY OF THE AUTOR, AND THE COMISSION CANNOT BE HELD RESPONSIBLE FOR ANY USE WICH MAY BE MADE OF THE INFORMATION CONTAINED THERE IN.</a:t>
            </a:r>
          </a:p>
        </p:txBody>
      </p:sp>
      <p:pic>
        <p:nvPicPr>
          <p:cNvPr id="43" name="image.png" descr="image.png"/>
          <p:cNvPicPr>
            <a:picLocks noChangeAspect="1"/>
          </p:cNvPicPr>
          <p:nvPr/>
        </p:nvPicPr>
        <p:blipFill>
          <a:blip r:embed="rId2">
            <a:extLst/>
          </a:blip>
          <a:stretch>
            <a:fillRect/>
          </a:stretch>
        </p:blipFill>
        <p:spPr>
          <a:xfrm>
            <a:off x="5443537" y="2084387"/>
            <a:ext cx="3163888" cy="4432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iseño predeterminado">
      <a:majorFont>
        <a:latin typeface="Helvetica"/>
        <a:ea typeface="Helvetica"/>
        <a:cs typeface="Helvetica"/>
      </a:majorFont>
      <a:minorFont>
        <a:latin typeface="Helvetica Neue"/>
        <a:ea typeface="Helvetica Neue"/>
        <a:cs typeface="Helvetica Neue"/>
      </a:minorFont>
    </a:fontScheme>
    <a:fmtScheme name="Diseño predetermin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iseño predeterminado">
      <a:majorFont>
        <a:latin typeface="Helvetica"/>
        <a:ea typeface="Helvetica"/>
        <a:cs typeface="Helvetica"/>
      </a:majorFont>
      <a:minorFont>
        <a:latin typeface="Helvetica Neue"/>
        <a:ea typeface="Helvetica Neue"/>
        <a:cs typeface="Helvetica Neue"/>
      </a:minorFont>
    </a:fontScheme>
    <a:fmtScheme name="Diseño predetermin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